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3" r:id="rId2"/>
    <p:sldId id="264" r:id="rId3"/>
    <p:sldId id="266" r:id="rId4"/>
    <p:sldId id="257" r:id="rId5"/>
    <p:sldId id="258" r:id="rId6"/>
    <p:sldId id="259" r:id="rId7"/>
    <p:sldId id="260" r:id="rId8"/>
    <p:sldId id="261" r:id="rId9"/>
    <p:sldId id="262" r:id="rId10"/>
  </p:sldIdLst>
  <p:sldSz cx="9144000" cy="6858000" type="screen4x3"/>
  <p:notesSz cx="7004050" cy="92233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5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088" cy="461169"/>
          </a:xfrm>
          <a:prstGeom prst="rect">
            <a:avLst/>
          </a:prstGeom>
        </p:spPr>
        <p:txBody>
          <a:bodyPr vert="horz" lIns="92720" tIns="46360" rIns="92720" bIns="46360" rtlCol="0"/>
          <a:lstStyle>
            <a:lvl1pPr algn="l">
              <a:defRPr sz="1200"/>
            </a:lvl1pPr>
          </a:lstStyle>
          <a:p>
            <a:endParaRPr lang="en-US"/>
          </a:p>
        </p:txBody>
      </p:sp>
      <p:sp>
        <p:nvSpPr>
          <p:cNvPr id="3" name="Date Placeholder 2"/>
          <p:cNvSpPr>
            <a:spLocks noGrp="1"/>
          </p:cNvSpPr>
          <p:nvPr>
            <p:ph type="dt" idx="1"/>
          </p:nvPr>
        </p:nvSpPr>
        <p:spPr>
          <a:xfrm>
            <a:off x="3967341" y="0"/>
            <a:ext cx="3035088" cy="461169"/>
          </a:xfrm>
          <a:prstGeom prst="rect">
            <a:avLst/>
          </a:prstGeom>
        </p:spPr>
        <p:txBody>
          <a:bodyPr vert="horz" lIns="92720" tIns="46360" rIns="92720" bIns="46360" rtlCol="0"/>
          <a:lstStyle>
            <a:lvl1pPr algn="r">
              <a:defRPr sz="1200"/>
            </a:lvl1pPr>
          </a:lstStyle>
          <a:p>
            <a:fld id="{901236B2-578A-4D4A-A7CC-82E207293702}" type="datetimeFigureOut">
              <a:rPr lang="en-US" smtClean="0"/>
              <a:t>10/10/2014</a:t>
            </a:fld>
            <a:endParaRPr lang="en-US"/>
          </a:p>
        </p:txBody>
      </p:sp>
      <p:sp>
        <p:nvSpPr>
          <p:cNvPr id="4" name="Slide Image Placeholder 3"/>
          <p:cNvSpPr>
            <a:spLocks noGrp="1" noRot="1" noChangeAspect="1"/>
          </p:cNvSpPr>
          <p:nvPr>
            <p:ph type="sldImg" idx="2"/>
          </p:nvPr>
        </p:nvSpPr>
        <p:spPr>
          <a:xfrm>
            <a:off x="1195388" y="692150"/>
            <a:ext cx="4613275" cy="3459163"/>
          </a:xfrm>
          <a:prstGeom prst="rect">
            <a:avLst/>
          </a:prstGeom>
          <a:noFill/>
          <a:ln w="12700">
            <a:solidFill>
              <a:prstClr val="black"/>
            </a:solidFill>
          </a:ln>
        </p:spPr>
        <p:txBody>
          <a:bodyPr vert="horz" lIns="92720" tIns="46360" rIns="92720" bIns="46360" rtlCol="0" anchor="ctr"/>
          <a:lstStyle/>
          <a:p>
            <a:endParaRPr lang="en-US"/>
          </a:p>
        </p:txBody>
      </p:sp>
      <p:sp>
        <p:nvSpPr>
          <p:cNvPr id="5" name="Notes Placeholder 4"/>
          <p:cNvSpPr>
            <a:spLocks noGrp="1"/>
          </p:cNvSpPr>
          <p:nvPr>
            <p:ph type="body" sz="quarter" idx="3"/>
          </p:nvPr>
        </p:nvSpPr>
        <p:spPr>
          <a:xfrm>
            <a:off x="700405" y="4381103"/>
            <a:ext cx="5603240" cy="4150519"/>
          </a:xfrm>
          <a:prstGeom prst="rect">
            <a:avLst/>
          </a:prstGeom>
        </p:spPr>
        <p:txBody>
          <a:bodyPr vert="horz" lIns="92720" tIns="46360" rIns="92720" bIns="4636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0605"/>
            <a:ext cx="3035088" cy="461169"/>
          </a:xfrm>
          <a:prstGeom prst="rect">
            <a:avLst/>
          </a:prstGeom>
        </p:spPr>
        <p:txBody>
          <a:bodyPr vert="horz" lIns="92720" tIns="46360" rIns="92720" bIns="46360" rtlCol="0" anchor="b"/>
          <a:lstStyle>
            <a:lvl1pPr algn="l">
              <a:defRPr sz="1200"/>
            </a:lvl1pPr>
          </a:lstStyle>
          <a:p>
            <a:endParaRPr lang="en-US"/>
          </a:p>
        </p:txBody>
      </p:sp>
      <p:sp>
        <p:nvSpPr>
          <p:cNvPr id="7" name="Slide Number Placeholder 6"/>
          <p:cNvSpPr>
            <a:spLocks noGrp="1"/>
          </p:cNvSpPr>
          <p:nvPr>
            <p:ph type="sldNum" sz="quarter" idx="5"/>
          </p:nvPr>
        </p:nvSpPr>
        <p:spPr>
          <a:xfrm>
            <a:off x="3967341" y="8760605"/>
            <a:ext cx="3035088" cy="461169"/>
          </a:xfrm>
          <a:prstGeom prst="rect">
            <a:avLst/>
          </a:prstGeom>
        </p:spPr>
        <p:txBody>
          <a:bodyPr vert="horz" lIns="92720" tIns="46360" rIns="92720" bIns="46360" rtlCol="0" anchor="b"/>
          <a:lstStyle>
            <a:lvl1pPr algn="r">
              <a:defRPr sz="1200"/>
            </a:lvl1pPr>
          </a:lstStyle>
          <a:p>
            <a:fld id="{247C9EC1-1041-4068-B3D7-659E615C622A}" type="slidenum">
              <a:rPr lang="en-US" smtClean="0"/>
              <a:t>‹#›</a:t>
            </a:fld>
            <a:endParaRPr lang="en-US"/>
          </a:p>
        </p:txBody>
      </p:sp>
    </p:spTree>
    <p:extLst>
      <p:ext uri="{BB962C8B-B14F-4D97-AF65-F5344CB8AC3E}">
        <p14:creationId xmlns:p14="http://schemas.microsoft.com/office/powerpoint/2010/main" val="2307634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3275" cy="3459163"/>
          </a:xfrm>
        </p:spPr>
      </p:sp>
      <p:sp>
        <p:nvSpPr>
          <p:cNvPr id="3" name="Notes Placeholder 2"/>
          <p:cNvSpPr>
            <a:spLocks noGrp="1"/>
          </p:cNvSpPr>
          <p:nvPr>
            <p:ph type="body" idx="1"/>
          </p:nvPr>
        </p:nvSpPr>
        <p:spPr/>
        <p:txBody>
          <a:bodyPr>
            <a:normAutofit/>
          </a:bodyPr>
          <a:lstStyle/>
          <a:p>
            <a:r>
              <a:rPr lang="en-US" dirty="0"/>
              <a:t>Tobacco being harvested in the Virginia Colony. By 1612, John Rolfe's new strains of tobacco had been successfully cultivated and exported. Finally, a cash crop to export had been identified, and plantations and new outposts sprung up, initially both upriver and downriver along the navigable portion of the James River, and thereafter along the other rivers and waterways of the area. </a:t>
            </a:r>
            <a:br>
              <a:rPr lang="en-US" dirty="0"/>
            </a:br>
            <a:r>
              <a:rPr lang="en-US" dirty="0"/>
              <a:t>Source: Benson John </a:t>
            </a:r>
            <a:r>
              <a:rPr lang="en-US" dirty="0" err="1"/>
              <a:t>Lossing</a:t>
            </a:r>
            <a:r>
              <a:rPr lang="en-US" dirty="0"/>
              <a:t>, ed. </a:t>
            </a:r>
            <a:r>
              <a:rPr lang="en-US" i="1" dirty="0"/>
              <a:t>Harper's Encyclopedia of United States History (vol. 10)</a:t>
            </a:r>
            <a:r>
              <a:rPr lang="en-US" dirty="0"/>
              <a:t> (New York: Harper and Brothers, 1912)</a:t>
            </a:r>
            <a:endParaRPr lang="en-US" dirty="0"/>
          </a:p>
        </p:txBody>
      </p:sp>
      <p:sp>
        <p:nvSpPr>
          <p:cNvPr id="4" name="Slide Number Placeholder 3"/>
          <p:cNvSpPr>
            <a:spLocks noGrp="1"/>
          </p:cNvSpPr>
          <p:nvPr>
            <p:ph type="sldNum" sz="quarter" idx="10"/>
          </p:nvPr>
        </p:nvSpPr>
        <p:spPr/>
        <p:txBody>
          <a:bodyPr/>
          <a:lstStyle/>
          <a:p>
            <a:fld id="{0021CC76-5D3A-432E-919A-4E6D3DDC189F}"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CB7B9E-7974-4477-9092-74EF27E992FE}" type="datetimeFigureOut">
              <a:rPr lang="en-US" smtClean="0"/>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730959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B7B9E-7974-4477-9092-74EF27E992FE}" type="datetimeFigureOut">
              <a:rPr lang="en-US" smtClean="0"/>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2005871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B7B9E-7974-4477-9092-74EF27E992FE}" type="datetimeFigureOut">
              <a:rPr lang="en-US" smtClean="0"/>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1694817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B7B9E-7974-4477-9092-74EF27E992FE}" type="datetimeFigureOut">
              <a:rPr lang="en-US" smtClean="0"/>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1935155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CB7B9E-7974-4477-9092-74EF27E992FE}" type="datetimeFigureOut">
              <a:rPr lang="en-US" smtClean="0"/>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3482893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CB7B9E-7974-4477-9092-74EF27E992FE}" type="datetimeFigureOut">
              <a:rPr lang="en-US" smtClean="0"/>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2268353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CB7B9E-7974-4477-9092-74EF27E992FE}" type="datetimeFigureOut">
              <a:rPr lang="en-US" smtClean="0"/>
              <a:t>10/10/2014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508039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CB7B9E-7974-4477-9092-74EF27E992FE}" type="datetimeFigureOut">
              <a:rPr lang="en-US" smtClean="0"/>
              <a:t>10/10/2014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293589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B7B9E-7974-4477-9092-74EF27E992FE}" type="datetimeFigureOut">
              <a:rPr lang="en-US" smtClean="0"/>
              <a:t>10/10/2014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1987827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CB7B9E-7974-4477-9092-74EF27E992FE}" type="datetimeFigureOut">
              <a:rPr lang="en-US" smtClean="0"/>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453066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CB7B9E-7974-4477-9092-74EF27E992FE}" type="datetimeFigureOut">
              <a:rPr lang="en-US" smtClean="0"/>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BCAF0F-4069-40F7-B5EE-747C2C06F7AB}" type="slidenum">
              <a:rPr lang="en-US" smtClean="0"/>
              <a:t>‹#›</a:t>
            </a:fld>
            <a:endParaRPr lang="en-US"/>
          </a:p>
        </p:txBody>
      </p:sp>
    </p:spTree>
    <p:extLst>
      <p:ext uri="{BB962C8B-B14F-4D97-AF65-F5344CB8AC3E}">
        <p14:creationId xmlns:p14="http://schemas.microsoft.com/office/powerpoint/2010/main" val="160110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B7B9E-7974-4477-9092-74EF27E992FE}" type="datetimeFigureOut">
              <a:rPr lang="en-US" smtClean="0"/>
              <a:t>10/10/2014</a:t>
            </a:fld>
            <a:endParaRPr lang="en-US"/>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BCAF0F-4069-40F7-B5EE-747C2C06F7AB}" type="slidenum">
              <a:rPr lang="en-US" smtClean="0"/>
              <a:t>‹#›</a:t>
            </a:fld>
            <a:endParaRPr lang="en-US"/>
          </a:p>
        </p:txBody>
      </p:sp>
    </p:spTree>
    <p:extLst>
      <p:ext uri="{BB962C8B-B14F-4D97-AF65-F5344CB8AC3E}">
        <p14:creationId xmlns:p14="http://schemas.microsoft.com/office/powerpoint/2010/main" val="1208348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92500" lnSpcReduction="20000"/>
          </a:bodyPr>
          <a:lstStyle/>
          <a:p>
            <a:pPr marL="0" indent="0" algn="ctr">
              <a:buNone/>
            </a:pPr>
            <a:r>
              <a:rPr lang="en-US" b="1" dirty="0" smtClean="0"/>
              <a:t>Teacher Notes</a:t>
            </a:r>
          </a:p>
          <a:p>
            <a:r>
              <a:rPr lang="en-US" dirty="0" smtClean="0"/>
              <a:t>The teacher should print each slide. Each student group receives one image for analysis and an analysis sheet (slide 2 or 3 of this PowerPoint depending on which one </a:t>
            </a:r>
            <a:r>
              <a:rPr lang="en-US" smtClean="0"/>
              <a:t>you prefer).</a:t>
            </a:r>
            <a:endParaRPr lang="en-US" dirty="0" smtClean="0"/>
          </a:p>
          <a:p>
            <a:r>
              <a:rPr lang="en-US" dirty="0" smtClean="0"/>
              <a:t>To block off all but one quarter of the image, consider giving students a “magic viewer,” a piece of dark construction paper with one quarter cut out. </a:t>
            </a:r>
          </a:p>
          <a:p>
            <a:endParaRPr lang="en-US" dirty="0" smtClean="0"/>
          </a:p>
          <a:p>
            <a:endParaRPr lang="en-US" dirty="0" smtClean="0"/>
          </a:p>
          <a:p>
            <a:r>
              <a:rPr lang="en-US" dirty="0" smtClean="0"/>
              <a:t>To make the most of your time, only spend 5-10 minutes on this. The images will come up again as you move through each region.</a:t>
            </a:r>
          </a:p>
          <a:p>
            <a:endParaRPr lang="en-US" dirty="0"/>
          </a:p>
        </p:txBody>
      </p:sp>
      <p:sp>
        <p:nvSpPr>
          <p:cNvPr id="4" name="L-Shape 3"/>
          <p:cNvSpPr/>
          <p:nvPr/>
        </p:nvSpPr>
        <p:spPr>
          <a:xfrm>
            <a:off x="1752600" y="3657600"/>
            <a:ext cx="2057400" cy="1295400"/>
          </a:xfrm>
          <a:prstGeom prst="corner">
            <a:avLst>
              <a:gd name="adj1" fmla="val 50000"/>
              <a:gd name="adj2" fmla="val 7847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TextBox 4"/>
          <p:cNvSpPr txBox="1"/>
          <p:nvPr/>
        </p:nvSpPr>
        <p:spPr>
          <a:xfrm>
            <a:off x="3276600" y="3703320"/>
            <a:ext cx="1143000" cy="430887"/>
          </a:xfrm>
          <a:prstGeom prst="rect">
            <a:avLst/>
          </a:prstGeom>
          <a:noFill/>
        </p:spPr>
        <p:txBody>
          <a:bodyPr wrap="square" rtlCol="0">
            <a:spAutoFit/>
          </a:bodyPr>
          <a:lstStyle/>
          <a:p>
            <a:r>
              <a:rPr lang="en-US" sz="1100" dirty="0" smtClean="0"/>
              <a:t>Sample </a:t>
            </a:r>
            <a:br>
              <a:rPr lang="en-US" sz="1100" dirty="0" smtClean="0"/>
            </a:br>
            <a:r>
              <a:rPr lang="en-US" sz="1100" dirty="0" smtClean="0"/>
              <a:t>“Magic Viewer”</a:t>
            </a:r>
            <a:endParaRPr lang="en-US" sz="1100" dirty="0"/>
          </a:p>
        </p:txBody>
      </p:sp>
    </p:spTree>
    <p:extLst>
      <p:ext uri="{BB962C8B-B14F-4D97-AF65-F5344CB8AC3E}">
        <p14:creationId xmlns:p14="http://schemas.microsoft.com/office/powerpoint/2010/main" val="1454871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35614197"/>
              </p:ext>
            </p:extLst>
          </p:nvPr>
        </p:nvGraphicFramePr>
        <p:xfrm>
          <a:off x="533400" y="304800"/>
          <a:ext cx="8077200" cy="6312686"/>
        </p:xfrm>
        <a:graphic>
          <a:graphicData uri="http://schemas.openxmlformats.org/drawingml/2006/table">
            <a:tbl>
              <a:tblPr firstRow="1" bandRow="1">
                <a:tableStyleId>{5C22544A-7EE6-4342-B048-85BDC9FD1C3A}</a:tableStyleId>
              </a:tblPr>
              <a:tblGrid>
                <a:gridCol w="4038600"/>
                <a:gridCol w="4038600"/>
              </a:tblGrid>
              <a:tr h="326136">
                <a:tc gridSpan="2">
                  <a:txBody>
                    <a:bodyPr/>
                    <a:lstStyle/>
                    <a:p>
                      <a:r>
                        <a:rPr lang="en-US" sz="1600" dirty="0" smtClean="0">
                          <a:solidFill>
                            <a:schemeClr val="tx1"/>
                          </a:solidFill>
                        </a:rPr>
                        <a:t>Step 1: Observe one</a:t>
                      </a:r>
                      <a:r>
                        <a:rPr lang="en-US" sz="1600" baseline="0" dirty="0" smtClean="0">
                          <a:solidFill>
                            <a:schemeClr val="tx1"/>
                          </a:solidFill>
                        </a:rPr>
                        <a:t> quarter of the image at a time. What do you see?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342249">
                <a:tc>
                  <a:txBody>
                    <a:bodyPr/>
                    <a:lstStyle/>
                    <a:p>
                      <a:r>
                        <a:rPr lang="en-US" sz="800" dirty="0" smtClean="0">
                          <a:solidFill>
                            <a:schemeClr val="tx1"/>
                          </a:solidFill>
                        </a:rPr>
                        <a:t>Upper Left</a:t>
                      </a:r>
                    </a:p>
                    <a:p>
                      <a:r>
                        <a:rPr lang="en-US" sz="1200" dirty="0" smtClean="0">
                          <a:solidFill>
                            <a:schemeClr val="tx1"/>
                          </a:solidFill>
                        </a:rPr>
                        <a:t>People:</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Objects: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Activities: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Questions We</a:t>
                      </a:r>
                      <a:r>
                        <a:rPr lang="en-US" sz="1200" baseline="0" dirty="0" smtClean="0">
                          <a:solidFill>
                            <a:schemeClr val="tx1"/>
                          </a:solidFill>
                        </a:rPr>
                        <a:t> Have: </a:t>
                      </a:r>
                    </a:p>
                    <a:p>
                      <a:endParaRPr lang="en-US" sz="1200" baseline="0" dirty="0" smtClean="0">
                        <a:solidFill>
                          <a:schemeClr val="tx1"/>
                        </a:solidFill>
                      </a:endParaRP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800" dirty="0" smtClean="0">
                          <a:solidFill>
                            <a:schemeClr val="tx1"/>
                          </a:solidFill>
                        </a:rPr>
                        <a:t>Upper Right</a:t>
                      </a:r>
                    </a:p>
                    <a:p>
                      <a:r>
                        <a:rPr lang="en-US" sz="1200" dirty="0" smtClean="0">
                          <a:solidFill>
                            <a:schemeClr val="tx1"/>
                          </a:solidFill>
                        </a:rPr>
                        <a:t>People:</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Objects: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Activities: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Questions We</a:t>
                      </a:r>
                      <a:r>
                        <a:rPr lang="en-US" sz="1200" baseline="0" dirty="0" smtClean="0">
                          <a:solidFill>
                            <a:schemeClr val="tx1"/>
                          </a:solidFill>
                        </a:rPr>
                        <a:t> Have: </a:t>
                      </a:r>
                      <a:endParaRPr lang="en-US" sz="1200" dirty="0" smtClean="0">
                        <a:solidFill>
                          <a:schemeClr val="tx1"/>
                        </a:solidFill>
                      </a:endParaRPr>
                    </a:p>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342249">
                <a:tc>
                  <a:txBody>
                    <a:bodyPr/>
                    <a:lstStyle/>
                    <a:p>
                      <a:r>
                        <a:rPr lang="en-US" sz="800" dirty="0" smtClean="0">
                          <a:solidFill>
                            <a:schemeClr val="tx1"/>
                          </a:solidFill>
                        </a:rPr>
                        <a:t>Lower Left</a:t>
                      </a:r>
                    </a:p>
                    <a:p>
                      <a:r>
                        <a:rPr lang="en-US" sz="1200" dirty="0" smtClean="0">
                          <a:solidFill>
                            <a:schemeClr val="tx1"/>
                          </a:solidFill>
                        </a:rPr>
                        <a:t>People:</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Objects: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Activities: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Questions We</a:t>
                      </a:r>
                      <a:r>
                        <a:rPr lang="en-US" sz="1200" baseline="0" dirty="0" smtClean="0">
                          <a:solidFill>
                            <a:schemeClr val="tx1"/>
                          </a:solidFill>
                        </a:rPr>
                        <a:t> Have: </a:t>
                      </a:r>
                      <a:endParaRPr lang="en-US" sz="1200" dirty="0" smtClean="0">
                        <a:solidFill>
                          <a:schemeClr val="tx1"/>
                        </a:solidFill>
                      </a:endParaRPr>
                    </a:p>
                    <a:p>
                      <a:endParaRPr lang="en-US" sz="1200" dirty="0" smtClean="0">
                        <a:solidFill>
                          <a:schemeClr val="tx1"/>
                        </a:solidFill>
                      </a:endParaRPr>
                    </a:p>
                    <a:p>
                      <a:endParaRPr lang="en-US" sz="12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800" dirty="0" smtClean="0">
                          <a:solidFill>
                            <a:schemeClr val="tx1"/>
                          </a:solidFill>
                        </a:rPr>
                        <a:t>Lower Right</a:t>
                      </a:r>
                    </a:p>
                    <a:p>
                      <a:r>
                        <a:rPr lang="en-US" sz="1200" dirty="0" smtClean="0">
                          <a:solidFill>
                            <a:schemeClr val="tx1"/>
                          </a:solidFill>
                        </a:rPr>
                        <a:t>People:</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Objects: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Activities:</a:t>
                      </a:r>
                    </a:p>
                    <a:p>
                      <a:endParaRPr lang="en-US" sz="1200" dirty="0" smtClean="0">
                        <a:solidFill>
                          <a:schemeClr val="tx1"/>
                        </a:solidFill>
                      </a:endParaRPr>
                    </a:p>
                    <a:p>
                      <a:endParaRPr lang="en-US" sz="1200" dirty="0" smtClean="0">
                        <a:solidFill>
                          <a:schemeClr val="tx1"/>
                        </a:solidFill>
                      </a:endParaRPr>
                    </a:p>
                    <a:p>
                      <a:r>
                        <a:rPr lang="en-US" sz="1200" dirty="0" smtClean="0">
                          <a:solidFill>
                            <a:schemeClr val="tx1"/>
                          </a:solidFill>
                        </a:rPr>
                        <a:t>Questions We</a:t>
                      </a:r>
                      <a:r>
                        <a:rPr lang="en-US" sz="1200" baseline="0" dirty="0" smtClean="0">
                          <a:solidFill>
                            <a:schemeClr val="tx1"/>
                          </a:solidFill>
                        </a:rPr>
                        <a:t> Have: </a:t>
                      </a:r>
                      <a:endParaRPr lang="en-US" sz="1200" dirty="0" smtClean="0">
                        <a:solidFill>
                          <a:schemeClr val="tx1"/>
                        </a:solidFill>
                      </a:endParaRPr>
                    </a:p>
                    <a:p>
                      <a:endParaRPr lang="en-US"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61566">
                <a:tc gridSpan="2">
                  <a:txBody>
                    <a:bodyPr/>
                    <a:lstStyle/>
                    <a:p>
                      <a:r>
                        <a:rPr lang="en-US" sz="1400" dirty="0" smtClean="0">
                          <a:solidFill>
                            <a:schemeClr val="tx1"/>
                          </a:solidFill>
                        </a:rPr>
                        <a:t>What does this picture tell us about farming</a:t>
                      </a:r>
                      <a:r>
                        <a:rPr lang="en-US" sz="1400" baseline="0" dirty="0" smtClean="0">
                          <a:solidFill>
                            <a:schemeClr val="tx1"/>
                          </a:solidFill>
                        </a:rPr>
                        <a:t> in Colonial America?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140716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a:bodyPr>
          <a:lstStyle/>
          <a:p>
            <a:r>
              <a:rPr lang="en-US" sz="2000" dirty="0" smtClean="0"/>
              <a:t>What do you notice about the natural environment in this picture?</a:t>
            </a:r>
          </a:p>
          <a:p>
            <a:endParaRPr lang="en-US" sz="2000" dirty="0" smtClean="0"/>
          </a:p>
          <a:p>
            <a:endParaRPr lang="en-US" sz="2000" dirty="0" smtClean="0"/>
          </a:p>
          <a:p>
            <a:endParaRPr lang="en-US" sz="2000" dirty="0" smtClean="0"/>
          </a:p>
          <a:p>
            <a:endParaRPr lang="en-US" sz="2000" dirty="0" smtClean="0"/>
          </a:p>
          <a:p>
            <a:r>
              <a:rPr lang="en-US" sz="2000" dirty="0" smtClean="0"/>
              <a:t>What do you notice about the man-made objects in this picture?</a:t>
            </a:r>
          </a:p>
          <a:p>
            <a:endParaRPr lang="en-US" sz="2000" dirty="0" smtClean="0"/>
          </a:p>
          <a:p>
            <a:endParaRPr lang="en-US" sz="2000" dirty="0" smtClean="0"/>
          </a:p>
          <a:p>
            <a:endParaRPr lang="en-US" sz="2000" dirty="0" smtClean="0"/>
          </a:p>
          <a:p>
            <a:endParaRPr lang="en-US" sz="2000" dirty="0" smtClean="0"/>
          </a:p>
          <a:p>
            <a:r>
              <a:rPr lang="en-US" sz="2000" dirty="0" smtClean="0"/>
              <a:t>What do you notice about the people in this picture?</a:t>
            </a:r>
          </a:p>
          <a:p>
            <a:endParaRPr lang="en-US" sz="2000" dirty="0" smtClean="0"/>
          </a:p>
          <a:p>
            <a:endParaRPr lang="en-US" sz="2000" dirty="0" smtClean="0"/>
          </a:p>
          <a:p>
            <a:endParaRPr lang="en-US" sz="2000" dirty="0" smtClean="0"/>
          </a:p>
          <a:p>
            <a:r>
              <a:rPr lang="en-US" sz="2000" smtClean="0"/>
              <a:t>Anything else?</a:t>
            </a:r>
          </a:p>
        </p:txBody>
      </p:sp>
    </p:spTree>
    <p:extLst>
      <p:ext uri="{BB962C8B-B14F-4D97-AF65-F5344CB8AC3E}">
        <p14:creationId xmlns:p14="http://schemas.microsoft.com/office/powerpoint/2010/main" val="1179871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694215" y="2999015"/>
            <a:ext cx="6836230" cy="838200"/>
          </a:xfrm>
        </p:spPr>
        <p:txBody>
          <a:bodyPr>
            <a:noAutofit/>
          </a:bodyPr>
          <a:lstStyle/>
          <a:p>
            <a:r>
              <a:rPr lang="en-US" sz="1400" dirty="0" smtClean="0"/>
              <a:t>From</a:t>
            </a:r>
            <a:r>
              <a:rPr lang="en-US" sz="1400" dirty="0" smtClean="0"/>
              <a:t>: McCabe, James D. </a:t>
            </a:r>
            <a:r>
              <a:rPr lang="en-US" sz="1400" i="1" dirty="0" smtClean="0"/>
              <a:t>The Pictorial History of the United States</a:t>
            </a:r>
            <a:r>
              <a:rPr lang="en-US" sz="1400" dirty="0" smtClean="0"/>
              <a:t>. Philadelphia: The National Publishing Company, 1877.</a:t>
            </a:r>
            <a:endParaRPr lang="en-US" sz="2000" dirty="0"/>
          </a:p>
        </p:txBody>
      </p:sp>
      <p:pic>
        <p:nvPicPr>
          <p:cNvPr id="43010" name="Picture 2" descr="Colonial New York: First New York Settlement"/>
          <p:cNvPicPr>
            <a:picLocks noChangeAspect="1" noChangeArrowheads="1"/>
          </p:cNvPicPr>
          <p:nvPr/>
        </p:nvPicPr>
        <p:blipFill>
          <a:blip r:embed="rId2" cstate="print"/>
          <a:srcRect/>
          <a:stretch>
            <a:fillRect/>
          </a:stretch>
        </p:blipFill>
        <p:spPr bwMode="auto">
          <a:xfrm rot="16200000">
            <a:off x="2102993" y="-176220"/>
            <a:ext cx="6004814" cy="7162800"/>
          </a:xfrm>
          <a:prstGeom prst="rect">
            <a:avLst/>
          </a:prstGeom>
          <a:noFill/>
          <a:ln w="38100">
            <a:solidFill>
              <a:schemeClr val="tx1"/>
            </a:solidFill>
          </a:ln>
        </p:spPr>
      </p:pic>
    </p:spTree>
    <p:extLst>
      <p:ext uri="{BB962C8B-B14F-4D97-AF65-F5344CB8AC3E}">
        <p14:creationId xmlns:p14="http://schemas.microsoft.com/office/powerpoint/2010/main" val="3019653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082"/>
            <a:ext cx="8534400" cy="1143000"/>
          </a:xfrm>
        </p:spPr>
        <p:txBody>
          <a:bodyPr>
            <a:noAutofit/>
          </a:bodyPr>
          <a:lstStyle/>
          <a:p>
            <a:r>
              <a:rPr lang="en-US" sz="2000" b="1" dirty="0" smtClean="0"/>
              <a:t>Postcard showing Plymouth, Massachusetts in 1622, with buildings identified.</a:t>
            </a:r>
            <a:br>
              <a:rPr lang="en-US" sz="2000" b="1" dirty="0" smtClean="0"/>
            </a:br>
            <a:r>
              <a:rPr lang="en-US" sz="2000" dirty="0" smtClean="0"/>
              <a:t>W.L. Williams, c 1901</a:t>
            </a:r>
            <a:r>
              <a:rPr lang="en-US" sz="2000" b="1" dirty="0" smtClean="0"/>
              <a:t> </a:t>
            </a:r>
            <a:endParaRPr lang="en-US" sz="2000" b="1" dirty="0"/>
          </a:p>
        </p:txBody>
      </p:sp>
      <p:pic>
        <p:nvPicPr>
          <p:cNvPr id="41985" name="Picture 1"/>
          <p:cNvPicPr>
            <a:picLocks noChangeAspect="1" noChangeArrowheads="1"/>
          </p:cNvPicPr>
          <p:nvPr/>
        </p:nvPicPr>
        <p:blipFill>
          <a:blip r:embed="rId2" cstate="print"/>
          <a:srcRect/>
          <a:stretch>
            <a:fillRect/>
          </a:stretch>
        </p:blipFill>
        <p:spPr bwMode="auto">
          <a:xfrm>
            <a:off x="685800" y="1219200"/>
            <a:ext cx="7848600" cy="5048720"/>
          </a:xfrm>
          <a:prstGeom prst="rect">
            <a:avLst/>
          </a:prstGeom>
          <a:noFill/>
          <a:ln w="57150">
            <a:solidFill>
              <a:schemeClr val="tx1"/>
            </a:solidFill>
            <a:miter lim="800000"/>
            <a:headEnd/>
            <a:tailEnd/>
          </a:ln>
        </p:spPr>
      </p:pic>
    </p:spTree>
    <p:extLst>
      <p:ext uri="{BB962C8B-B14F-4D97-AF65-F5344CB8AC3E}">
        <p14:creationId xmlns:p14="http://schemas.microsoft.com/office/powerpoint/2010/main" val="1326827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685800"/>
          </a:xfrm>
        </p:spPr>
        <p:txBody>
          <a:bodyPr>
            <a:noAutofit/>
          </a:bodyPr>
          <a:lstStyle/>
          <a:p>
            <a:r>
              <a:rPr lang="en-US" sz="1300" dirty="0" smtClean="0"/>
              <a:t>This </a:t>
            </a:r>
            <a:r>
              <a:rPr lang="en-US" sz="1300" dirty="0" smtClean="0"/>
              <a:t>painting, entitled "The Residence of David Twining, 1787," depicts a farm in Bucks County, Pa. </a:t>
            </a:r>
            <a:r>
              <a:rPr lang="en-US" sz="1300" i="1" dirty="0" smtClean="0"/>
              <a:t>(Oil (1845-48) by Edward Hicks. Abby Aldrich Rockefeller Folk Art Collection, Colonial Williamsburg.)</a:t>
            </a:r>
            <a:endParaRPr lang="en-US" sz="1300" dirty="0"/>
          </a:p>
        </p:txBody>
      </p:sp>
      <p:pic>
        <p:nvPicPr>
          <p:cNvPr id="35842" name="Picture 2" descr="sketch of farming scene"/>
          <p:cNvPicPr>
            <a:picLocks noChangeAspect="1" noChangeArrowheads="1"/>
          </p:cNvPicPr>
          <p:nvPr/>
        </p:nvPicPr>
        <p:blipFill>
          <a:blip r:embed="rId2" cstate="print"/>
          <a:srcRect/>
          <a:stretch>
            <a:fillRect/>
          </a:stretch>
        </p:blipFill>
        <p:spPr bwMode="auto">
          <a:xfrm>
            <a:off x="1371600" y="1097462"/>
            <a:ext cx="6248400" cy="5337920"/>
          </a:xfrm>
          <a:prstGeom prst="rect">
            <a:avLst/>
          </a:prstGeom>
          <a:noFill/>
          <a:ln w="76200">
            <a:solidFill>
              <a:schemeClr val="tx1"/>
            </a:solidFill>
          </a:ln>
        </p:spPr>
      </p:pic>
    </p:spTree>
    <p:extLst>
      <p:ext uri="{BB962C8B-B14F-4D97-AF65-F5344CB8AC3E}">
        <p14:creationId xmlns:p14="http://schemas.microsoft.com/office/powerpoint/2010/main" val="1141556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146" y="228600"/>
            <a:ext cx="8229600" cy="914400"/>
          </a:xfrm>
        </p:spPr>
        <p:txBody>
          <a:bodyPr>
            <a:noAutofit/>
          </a:bodyPr>
          <a:lstStyle/>
          <a:p>
            <a:r>
              <a:rPr lang="en-US" sz="1200" dirty="0" smtClean="0"/>
              <a:t>Source</a:t>
            </a:r>
            <a:r>
              <a:rPr lang="en-US" sz="1200" dirty="0" smtClean="0"/>
              <a:t>: Benson John </a:t>
            </a:r>
            <a:r>
              <a:rPr lang="en-US" sz="1200" dirty="0" err="1" smtClean="0"/>
              <a:t>Lossing</a:t>
            </a:r>
            <a:r>
              <a:rPr lang="en-US" sz="1200" dirty="0" smtClean="0"/>
              <a:t>, ed. </a:t>
            </a:r>
            <a:r>
              <a:rPr lang="en-US" sz="1200" i="1" dirty="0" smtClean="0"/>
              <a:t>Harper's Encyclopedia of United States History (vol. 10)</a:t>
            </a:r>
            <a:r>
              <a:rPr lang="en-US" sz="1200" dirty="0" smtClean="0"/>
              <a:t> (New York: Harper and Brothers, 1912)</a:t>
            </a:r>
            <a:endParaRPr lang="en-US" sz="1200" dirty="0"/>
          </a:p>
        </p:txBody>
      </p:sp>
      <p:pic>
        <p:nvPicPr>
          <p:cNvPr id="1026" name="Picture 2" descr="Tobacco Cultivation in Colonial Virginia"/>
          <p:cNvPicPr>
            <a:picLocks noChangeAspect="1" noChangeArrowheads="1"/>
          </p:cNvPicPr>
          <p:nvPr/>
        </p:nvPicPr>
        <p:blipFill>
          <a:blip r:embed="rId3" cstate="print"/>
          <a:srcRect/>
          <a:stretch>
            <a:fillRect/>
          </a:stretch>
        </p:blipFill>
        <p:spPr bwMode="auto">
          <a:xfrm>
            <a:off x="683492" y="1066800"/>
            <a:ext cx="7850908" cy="5181600"/>
          </a:xfrm>
          <a:prstGeom prst="rect">
            <a:avLst/>
          </a:prstGeom>
          <a:noFill/>
          <a:ln w="57150">
            <a:solidFill>
              <a:schemeClr val="tx1"/>
            </a:solidFill>
          </a:ln>
        </p:spPr>
      </p:pic>
    </p:spTree>
    <p:extLst>
      <p:ext uri="{BB962C8B-B14F-4D97-AF65-F5344CB8AC3E}">
        <p14:creationId xmlns:p14="http://schemas.microsoft.com/office/powerpoint/2010/main" val="2333171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georgiainfo.galileo.usg.edu/tdgh-jan/Rice%20Plantation.jpg"/>
          <p:cNvPicPr>
            <a:picLocks noChangeAspect="1" noChangeArrowheads="1"/>
          </p:cNvPicPr>
          <p:nvPr/>
        </p:nvPicPr>
        <p:blipFill>
          <a:blip r:embed="rId2" cstate="print"/>
          <a:srcRect/>
          <a:stretch>
            <a:fillRect/>
          </a:stretch>
        </p:blipFill>
        <p:spPr bwMode="auto">
          <a:xfrm>
            <a:off x="690938" y="685799"/>
            <a:ext cx="7767262" cy="5486399"/>
          </a:xfrm>
          <a:prstGeom prst="rect">
            <a:avLst/>
          </a:prstGeom>
          <a:noFill/>
          <a:ln w="57150">
            <a:solidFill>
              <a:schemeClr val="tx1"/>
            </a:solidFill>
          </a:ln>
        </p:spPr>
      </p:pic>
    </p:spTree>
    <p:extLst>
      <p:ext uri="{BB962C8B-B14F-4D97-AF65-F5344CB8AC3E}">
        <p14:creationId xmlns:p14="http://schemas.microsoft.com/office/powerpoint/2010/main" val="366885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634" y="152400"/>
            <a:ext cx="8229600" cy="1143000"/>
          </a:xfrm>
        </p:spPr>
        <p:txBody>
          <a:bodyPr>
            <a:noAutofit/>
          </a:bodyPr>
          <a:lstStyle/>
          <a:p>
            <a:r>
              <a:rPr lang="en-US" sz="2800" b="1" dirty="0" smtClean="0"/>
              <a:t>Life of George Washington--The Farmer  </a:t>
            </a:r>
            <a:r>
              <a:rPr lang="en-US" sz="2800" dirty="0" smtClean="0"/>
              <a:t/>
            </a:r>
            <a:br>
              <a:rPr lang="en-US" sz="2800" dirty="0" smtClean="0"/>
            </a:br>
            <a:r>
              <a:rPr lang="en-US" sz="2000" dirty="0" smtClean="0"/>
              <a:t>Painted by Stearns ; lith. by </a:t>
            </a:r>
            <a:r>
              <a:rPr lang="en-US" sz="2000" dirty="0" err="1" smtClean="0"/>
              <a:t>Régnier</a:t>
            </a:r>
            <a:r>
              <a:rPr lang="en-US" sz="2000" dirty="0" smtClean="0"/>
              <a:t>, imp. </a:t>
            </a:r>
            <a:r>
              <a:rPr lang="en-US" sz="2000" dirty="0" err="1" smtClean="0"/>
              <a:t>Lemercier</a:t>
            </a:r>
            <a:r>
              <a:rPr lang="en-US" sz="2000" dirty="0" smtClean="0"/>
              <a:t>, Paris</a:t>
            </a:r>
            <a:r>
              <a:rPr lang="en-US" sz="2400" dirty="0" smtClean="0"/>
              <a:t>. C 1853</a:t>
            </a:r>
            <a:endParaRPr lang="en-US" sz="3200" dirty="0"/>
          </a:p>
        </p:txBody>
      </p:sp>
      <p:pic>
        <p:nvPicPr>
          <p:cNvPr id="40961" name="Picture 1"/>
          <p:cNvPicPr>
            <a:picLocks noChangeAspect="1" noChangeArrowheads="1"/>
          </p:cNvPicPr>
          <p:nvPr/>
        </p:nvPicPr>
        <p:blipFill>
          <a:blip r:embed="rId2" cstate="print"/>
          <a:srcRect/>
          <a:stretch>
            <a:fillRect/>
          </a:stretch>
        </p:blipFill>
        <p:spPr bwMode="auto">
          <a:xfrm>
            <a:off x="1240971" y="1197428"/>
            <a:ext cx="6553200" cy="5282561"/>
          </a:xfrm>
          <a:prstGeom prst="rect">
            <a:avLst/>
          </a:prstGeom>
          <a:noFill/>
          <a:ln w="38100">
            <a:solidFill>
              <a:schemeClr val="tx1"/>
            </a:solidFill>
            <a:miter lim="800000"/>
            <a:headEnd/>
            <a:tailEnd/>
          </a:ln>
        </p:spPr>
      </p:pic>
    </p:spTree>
    <p:extLst>
      <p:ext uri="{BB962C8B-B14F-4D97-AF65-F5344CB8AC3E}">
        <p14:creationId xmlns:p14="http://schemas.microsoft.com/office/powerpoint/2010/main" val="651367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395</Words>
  <Application>Microsoft Office PowerPoint</Application>
  <PresentationFormat>On-screen Show (4:3)</PresentationFormat>
  <Paragraphs>75</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From: McCabe, James D. The Pictorial History of the United States. Philadelphia: The National Publishing Company, 1877.</vt:lpstr>
      <vt:lpstr>Postcard showing Plymouth, Massachusetts in 1622, with buildings identified. W.L. Williams, c 1901 </vt:lpstr>
      <vt:lpstr>This painting, entitled "The Residence of David Twining, 1787," depicts a farm in Bucks County, Pa. (Oil (1845-48) by Edward Hicks. Abby Aldrich Rockefeller Folk Art Collection, Colonial Williamsburg.)</vt:lpstr>
      <vt:lpstr>Source: Benson John Lossing, ed. Harper's Encyclopedia of United States History (vol. 10) (New York: Harper and Brothers, 1912)</vt:lpstr>
      <vt:lpstr>PowerPoint Presentation</vt:lpstr>
      <vt:lpstr>Life of George Washington--The Farmer   Painted by Stearns ; lith. by Régnier, imp. Lemercier, Paris. C 1853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Kennedy</dc:creator>
  <cp:lastModifiedBy>Elizabeth Kennedy</cp:lastModifiedBy>
  <cp:revision>8</cp:revision>
  <cp:lastPrinted>2014-10-10T15:36:26Z</cp:lastPrinted>
  <dcterms:created xsi:type="dcterms:W3CDTF">2014-10-10T15:12:26Z</dcterms:created>
  <dcterms:modified xsi:type="dcterms:W3CDTF">2014-10-10T17:42:40Z</dcterms:modified>
</cp:coreProperties>
</file>