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 id="2147483684" r:id="rId3"/>
  </p:sldMasterIdLst>
  <p:notesMasterIdLst>
    <p:notesMasterId r:id="rId25"/>
  </p:notesMasterIdLst>
  <p:sldIdLst>
    <p:sldId id="268" r:id="rId4"/>
    <p:sldId id="269" r:id="rId5"/>
    <p:sldId id="274" r:id="rId6"/>
    <p:sldId id="275" r:id="rId7"/>
    <p:sldId id="259" r:id="rId8"/>
    <p:sldId id="260" r:id="rId9"/>
    <p:sldId id="267" r:id="rId10"/>
    <p:sldId id="270" r:id="rId11"/>
    <p:sldId id="266" r:id="rId12"/>
    <p:sldId id="276" r:id="rId13"/>
    <p:sldId id="256" r:id="rId14"/>
    <p:sldId id="265" r:id="rId15"/>
    <p:sldId id="271" r:id="rId16"/>
    <p:sldId id="277" r:id="rId17"/>
    <p:sldId id="257" r:id="rId18"/>
    <p:sldId id="261" r:id="rId19"/>
    <p:sldId id="258" r:id="rId20"/>
    <p:sldId id="272" r:id="rId21"/>
    <p:sldId id="262" r:id="rId22"/>
    <p:sldId id="264" r:id="rId23"/>
    <p:sldId id="263"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99"/>
    <a:srgbClr val="CC99FF"/>
    <a:srgbClr val="66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7050" autoAdjust="0"/>
  </p:normalViewPr>
  <p:slideViewPr>
    <p:cSldViewPr>
      <p:cViewPr varScale="1">
        <p:scale>
          <a:sx n="80" d="100"/>
          <a:sy n="80" d="100"/>
        </p:scale>
        <p:origin x="-1002"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0F2F1E6-09FB-4D0F-9695-E42D77376805}" type="datetimeFigureOut">
              <a:rPr lang="en-US" smtClean="0"/>
              <a:pPr/>
              <a:t>10/10/2014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021CC76-5D3A-432E-919A-4E6D3DDC189F}" type="slidenum">
              <a:rPr lang="en-US" smtClean="0"/>
              <a:pPr/>
              <a:t>‹#›</a:t>
            </a:fld>
            <a:endParaRPr lang="en-US"/>
          </a:p>
        </p:txBody>
      </p:sp>
    </p:spTree>
    <p:extLst>
      <p:ext uri="{BB962C8B-B14F-4D97-AF65-F5344CB8AC3E}">
        <p14:creationId xmlns:p14="http://schemas.microsoft.com/office/powerpoint/2010/main" val="38422637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Explain that </a:t>
            </a:r>
            <a:endParaRPr lang="en-US" dirty="0"/>
          </a:p>
        </p:txBody>
      </p:sp>
      <p:sp>
        <p:nvSpPr>
          <p:cNvPr id="4" name="Slide Number Placeholder 3"/>
          <p:cNvSpPr>
            <a:spLocks noGrp="1"/>
          </p:cNvSpPr>
          <p:nvPr>
            <p:ph type="sldNum" sz="quarter" idx="10"/>
          </p:nvPr>
        </p:nvSpPr>
        <p:spPr/>
        <p:txBody>
          <a:bodyPr/>
          <a:lstStyle/>
          <a:p>
            <a:fld id="{0021CC76-5D3A-432E-919A-4E6D3DDC189F}" type="slidenum">
              <a:rPr lang="en-US" smtClean="0"/>
              <a:pPr/>
              <a:t>1</a:t>
            </a:fld>
            <a:endParaRPr lang="en-US"/>
          </a:p>
        </p:txBody>
      </p:sp>
    </p:spTree>
    <p:extLst>
      <p:ext uri="{BB962C8B-B14F-4D97-AF65-F5344CB8AC3E}">
        <p14:creationId xmlns:p14="http://schemas.microsoft.com/office/powerpoint/2010/main" val="5994116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majority of Southern farmers</a:t>
            </a:r>
            <a:r>
              <a:rPr lang="en-US" baseline="0" dirty="0" smtClean="0"/>
              <a:t> had only small farms and were not wealthy enough to own slaves to assist with farming. Most slaves were owned by large landowners and worked on plantations.</a:t>
            </a:r>
            <a:endParaRPr lang="en-US" dirty="0"/>
          </a:p>
        </p:txBody>
      </p:sp>
      <p:sp>
        <p:nvSpPr>
          <p:cNvPr id="4" name="Slide Number Placeholder 3"/>
          <p:cNvSpPr>
            <a:spLocks noGrp="1"/>
          </p:cNvSpPr>
          <p:nvPr>
            <p:ph type="sldNum" sz="quarter" idx="10"/>
          </p:nvPr>
        </p:nvSpPr>
        <p:spPr/>
        <p:txBody>
          <a:bodyPr/>
          <a:lstStyle/>
          <a:p>
            <a:fld id="{0021CC76-5D3A-432E-919A-4E6D3DDC189F}" type="slidenum">
              <a:rPr lang="en-US" smtClean="0"/>
              <a:pPr/>
              <a:t>18</a:t>
            </a:fld>
            <a:endParaRPr lang="en-US"/>
          </a:p>
        </p:txBody>
      </p:sp>
    </p:spTree>
    <p:extLst>
      <p:ext uri="{BB962C8B-B14F-4D97-AF65-F5344CB8AC3E}">
        <p14:creationId xmlns:p14="http://schemas.microsoft.com/office/powerpoint/2010/main" val="4150406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Indigo was another</a:t>
            </a:r>
            <a:r>
              <a:rPr lang="en-US" baseline="0" dirty="0" smtClean="0"/>
              <a:t> common crop in the Southern colonies.</a:t>
            </a:r>
            <a:endParaRPr lang="en-US" dirty="0"/>
          </a:p>
        </p:txBody>
      </p:sp>
      <p:sp>
        <p:nvSpPr>
          <p:cNvPr id="4" name="Slide Number Placeholder 3"/>
          <p:cNvSpPr>
            <a:spLocks noGrp="1"/>
          </p:cNvSpPr>
          <p:nvPr>
            <p:ph type="sldNum" sz="quarter" idx="10"/>
          </p:nvPr>
        </p:nvSpPr>
        <p:spPr/>
        <p:txBody>
          <a:bodyPr/>
          <a:lstStyle/>
          <a:p>
            <a:fld id="{0021CC76-5D3A-432E-919A-4E6D3DDC189F}" type="slidenum">
              <a:rPr lang="en-US" smtClean="0"/>
              <a:pPr/>
              <a:t>20</a:t>
            </a:fld>
            <a:endParaRPr lang="en-US"/>
          </a:p>
        </p:txBody>
      </p:sp>
    </p:spTree>
    <p:extLst>
      <p:ext uri="{BB962C8B-B14F-4D97-AF65-F5344CB8AC3E}">
        <p14:creationId xmlns:p14="http://schemas.microsoft.com/office/powerpoint/2010/main" val="42049627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Colonists had to work hard</a:t>
            </a:r>
            <a:r>
              <a:rPr lang="en-US" sz="1200" b="0" i="0" kern="1200" baseline="0" dirty="0" smtClean="0">
                <a:solidFill>
                  <a:schemeClr val="tx1"/>
                </a:solidFill>
                <a:effectLst/>
                <a:latin typeface="+mn-lt"/>
                <a:ea typeface="+mn-ea"/>
                <a:cs typeface="+mn-cs"/>
              </a:rPr>
              <a:t> to clear land to make it suitable for farming. </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The regions to which the first colonists came were heavily forested…Despite European perceptions, eastern North America was not a pristine wilderness. It was a managed landscape, one that the American Indians over many centuries had modified extensively—and in the light of their cultural and material needs—efficiently. Indians had cleared much land for agriculture. Likewise they followed a practice of systematic woodland burning sometimes as part of the process of clearing arable land but also to improve woodland graze for game, to ease passage through the forests, or to clean up insect-infested village sites.    From http://www.healthguidance.org/entry/6937/1/Transformation-of-the-Land-in-Colonial-America.html</a:t>
            </a:r>
            <a:endParaRPr lang="en-US" dirty="0"/>
          </a:p>
        </p:txBody>
      </p:sp>
      <p:sp>
        <p:nvSpPr>
          <p:cNvPr id="4" name="Slide Number Placeholder 3"/>
          <p:cNvSpPr>
            <a:spLocks noGrp="1"/>
          </p:cNvSpPr>
          <p:nvPr>
            <p:ph type="sldNum" sz="quarter" idx="10"/>
          </p:nvPr>
        </p:nvSpPr>
        <p:spPr/>
        <p:txBody>
          <a:bodyPr/>
          <a:lstStyle/>
          <a:p>
            <a:fld id="{0021CC76-5D3A-432E-919A-4E6D3DDC189F}" type="slidenum">
              <a:rPr lang="en-US" smtClean="0"/>
              <a:pPr/>
              <a:t>5</a:t>
            </a:fld>
            <a:endParaRPr lang="en-US"/>
          </a:p>
        </p:txBody>
      </p:sp>
    </p:spTree>
    <p:extLst>
      <p:ext uri="{BB962C8B-B14F-4D97-AF65-F5344CB8AC3E}">
        <p14:creationId xmlns:p14="http://schemas.microsoft.com/office/powerpoint/2010/main" val="27907324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While some land was used for communal farming, most homes</a:t>
            </a:r>
            <a:r>
              <a:rPr lang="en-US" baseline="0" dirty="0" smtClean="0"/>
              <a:t> had their own small gardens. For the most part, farming in New England was subsistence farming.</a:t>
            </a:r>
            <a:endParaRPr lang="en-US" dirty="0"/>
          </a:p>
        </p:txBody>
      </p:sp>
      <p:sp>
        <p:nvSpPr>
          <p:cNvPr id="4" name="Slide Number Placeholder 3"/>
          <p:cNvSpPr>
            <a:spLocks noGrp="1"/>
          </p:cNvSpPr>
          <p:nvPr>
            <p:ph type="sldNum" sz="quarter" idx="10"/>
          </p:nvPr>
        </p:nvSpPr>
        <p:spPr/>
        <p:txBody>
          <a:bodyPr/>
          <a:lstStyle/>
          <a:p>
            <a:fld id="{0021CC76-5D3A-432E-919A-4E6D3DDC189F}" type="slidenum">
              <a:rPr lang="en-US" smtClean="0"/>
              <a:pPr/>
              <a:t>6</a:t>
            </a:fld>
            <a:endParaRPr lang="en-US"/>
          </a:p>
        </p:txBody>
      </p:sp>
    </p:spTree>
    <p:extLst>
      <p:ext uri="{BB962C8B-B14F-4D97-AF65-F5344CB8AC3E}">
        <p14:creationId xmlns:p14="http://schemas.microsoft.com/office/powerpoint/2010/main" val="29297019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sz="1200" b="0" i="0" kern="1200" dirty="0" smtClean="0">
                <a:solidFill>
                  <a:schemeClr val="tx1"/>
                </a:solidFill>
                <a:effectLst/>
                <a:latin typeface="+mn-lt"/>
                <a:ea typeface="+mn-ea"/>
                <a:cs typeface="+mn-cs"/>
              </a:rPr>
              <a:t>Many of the rock walls</a:t>
            </a:r>
            <a:r>
              <a:rPr lang="en-US" sz="1200" b="0" i="0" kern="1200" baseline="0" dirty="0" smtClean="0">
                <a:solidFill>
                  <a:schemeClr val="tx1"/>
                </a:solidFill>
                <a:effectLst/>
                <a:latin typeface="+mn-lt"/>
                <a:ea typeface="+mn-ea"/>
                <a:cs typeface="+mn-cs"/>
              </a:rPr>
              <a:t> we see across New England today are remnants of colonial farmers who had to clear their land of rocks in order to grow crops.</a:t>
            </a:r>
            <a:endParaRPr lang="en-US" sz="1200" b="0" i="0" kern="1200" dirty="0" smtClean="0">
              <a:solidFill>
                <a:schemeClr val="tx1"/>
              </a:solidFill>
              <a:effectLst/>
              <a:latin typeface="+mn-lt"/>
              <a:ea typeface="+mn-ea"/>
              <a:cs typeface="+mn-cs"/>
            </a:endParaRPr>
          </a:p>
          <a:p>
            <a:pPr fontAlgn="base"/>
            <a:endParaRPr lang="en-US" sz="1200" b="0" i="0" kern="1200" dirty="0" smtClean="0">
              <a:solidFill>
                <a:schemeClr val="tx1"/>
              </a:solidFill>
              <a:effectLst/>
              <a:latin typeface="+mn-lt"/>
              <a:ea typeface="+mn-ea"/>
              <a:cs typeface="+mn-cs"/>
            </a:endParaRPr>
          </a:p>
          <a:p>
            <a:pPr fontAlgn="base"/>
            <a:r>
              <a:rPr lang="en-US" sz="1200" b="0" i="0" kern="1200" dirty="0" smtClean="0">
                <a:solidFill>
                  <a:schemeClr val="tx1"/>
                </a:solidFill>
                <a:effectLst/>
                <a:latin typeface="+mn-lt"/>
                <a:ea typeface="+mn-ea"/>
                <a:cs typeface="+mn-cs"/>
              </a:rPr>
              <a:t>Widespread deforestation exposed New England’s soils to winter cold — scientists estimate winter was 1 to 1.5 degrees Celsius colder on average during the Little Ice Age than it is today — causing them to freeze deeper than they had before. This accelerated frost heaving, and gradually lifted billions of stones up through the layers of soil toward the surface.</a:t>
            </a:r>
          </a:p>
          <a:p>
            <a:pPr fontAlgn="base"/>
            <a:r>
              <a:rPr lang="en-US" sz="1200" b="0" i="0" kern="1200" dirty="0" smtClean="0">
                <a:solidFill>
                  <a:schemeClr val="tx1"/>
                </a:solidFill>
                <a:effectLst/>
                <a:latin typeface="+mn-lt"/>
                <a:ea typeface="+mn-ea"/>
                <a:cs typeface="+mn-cs"/>
              </a:rPr>
              <a:t>These stones weren’t conducive to farming, so, aided by their oxen, farmers hauled the stones to the outer edges of pastures and tillage lands, typically unceremoniously dumping them in piles that delineated their fields from the forest. (Some of these so-called “dumped walls” would later be </a:t>
            </a:r>
            <a:r>
              <a:rPr lang="en-US" sz="1200" b="0" i="0" kern="1200" dirty="0" err="1" smtClean="0">
                <a:solidFill>
                  <a:schemeClr val="tx1"/>
                </a:solidFill>
                <a:effectLst/>
                <a:latin typeface="+mn-lt"/>
                <a:ea typeface="+mn-ea"/>
                <a:cs typeface="+mn-cs"/>
              </a:rPr>
              <a:t>relaid</a:t>
            </a:r>
            <a:r>
              <a:rPr lang="en-US" sz="1200" b="0" i="0" kern="1200" dirty="0" smtClean="0">
                <a:solidFill>
                  <a:schemeClr val="tx1"/>
                </a:solidFill>
                <a:effectLst/>
                <a:latin typeface="+mn-lt"/>
                <a:ea typeface="+mn-ea"/>
                <a:cs typeface="+mn-cs"/>
              </a:rPr>
              <a:t> more intentionally when improved tools and equipment made rebuilding easier.) In the early days, artistry in stone wall building had to wait. The first priority was survival, which meant clearing land to grow crops and raise livestock.</a:t>
            </a:r>
          </a:p>
          <a:p>
            <a:endParaRPr lang="en-US" dirty="0" smtClean="0"/>
          </a:p>
          <a:p>
            <a:r>
              <a:rPr lang="en-US" dirty="0" smtClean="0"/>
              <a:t>From http://www.earthmagazine.org/article/history-science-and-poetry-new-englands-stone-walls </a:t>
            </a:r>
            <a:endParaRPr lang="en-US" dirty="0"/>
          </a:p>
        </p:txBody>
      </p:sp>
      <p:sp>
        <p:nvSpPr>
          <p:cNvPr id="4" name="Slide Number Placeholder 3"/>
          <p:cNvSpPr>
            <a:spLocks noGrp="1"/>
          </p:cNvSpPr>
          <p:nvPr>
            <p:ph type="sldNum" sz="quarter" idx="10"/>
          </p:nvPr>
        </p:nvSpPr>
        <p:spPr/>
        <p:txBody>
          <a:bodyPr/>
          <a:lstStyle/>
          <a:p>
            <a:fld id="{0021CC76-5D3A-432E-919A-4E6D3DDC189F}" type="slidenum">
              <a:rPr lang="en-US" smtClean="0"/>
              <a:pPr/>
              <a:t>7</a:t>
            </a:fld>
            <a:endParaRPr lang="en-US"/>
          </a:p>
        </p:txBody>
      </p:sp>
    </p:spTree>
    <p:extLst>
      <p:ext uri="{BB962C8B-B14F-4D97-AF65-F5344CB8AC3E}">
        <p14:creationId xmlns:p14="http://schemas.microsoft.com/office/powerpoint/2010/main" val="42406448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Early colonial farmers in New England attempted</a:t>
            </a:r>
            <a:r>
              <a:rPr lang="en-US" baseline="0" dirty="0" smtClean="0"/>
              <a:t> to grow the crops they were used to in England. However, the soil and climate were not conducive to growing the same crops that grew on English farms. Eventually, colonial farmers adopted the practices used by Native American farmers. Colonists began growing corn successfully, often planting seeds with rotting fish to enhance nutrients in the soil.</a:t>
            </a:r>
            <a:endParaRPr lang="en-US" dirty="0"/>
          </a:p>
        </p:txBody>
      </p:sp>
      <p:sp>
        <p:nvSpPr>
          <p:cNvPr id="4" name="Slide Number Placeholder 3"/>
          <p:cNvSpPr>
            <a:spLocks noGrp="1"/>
          </p:cNvSpPr>
          <p:nvPr>
            <p:ph type="sldNum" sz="quarter" idx="10"/>
          </p:nvPr>
        </p:nvSpPr>
        <p:spPr/>
        <p:txBody>
          <a:bodyPr/>
          <a:lstStyle/>
          <a:p>
            <a:fld id="{0021CC76-5D3A-432E-919A-4E6D3DDC189F}" type="slidenum">
              <a:rPr lang="en-US" smtClean="0"/>
              <a:pPr/>
              <a:t>9</a:t>
            </a:fld>
            <a:endParaRPr lang="en-US"/>
          </a:p>
        </p:txBody>
      </p:sp>
    </p:spTree>
    <p:extLst>
      <p:ext uri="{BB962C8B-B14F-4D97-AF65-F5344CB8AC3E}">
        <p14:creationId xmlns:p14="http://schemas.microsoft.com/office/powerpoint/2010/main" val="12072002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Farms in the middle colonies</a:t>
            </a:r>
            <a:r>
              <a:rPr lang="en-US" baseline="0" dirty="0" smtClean="0"/>
              <a:t> were able to grow more crops than New England’s farmers and raise animals. Rather than simply growing crops for their own families’ survival, farmers in the middle colonies grew crops to sell. Thus, farms tended to be larger and often had more workers.</a:t>
            </a:r>
            <a:endParaRPr lang="en-US" dirty="0"/>
          </a:p>
        </p:txBody>
      </p:sp>
      <p:sp>
        <p:nvSpPr>
          <p:cNvPr id="4" name="Slide Number Placeholder 3"/>
          <p:cNvSpPr>
            <a:spLocks noGrp="1"/>
          </p:cNvSpPr>
          <p:nvPr>
            <p:ph type="sldNum" sz="quarter" idx="10"/>
          </p:nvPr>
        </p:nvSpPr>
        <p:spPr/>
        <p:txBody>
          <a:bodyPr/>
          <a:lstStyle/>
          <a:p>
            <a:fld id="{0021CC76-5D3A-432E-919A-4E6D3DDC189F}" type="slidenum">
              <a:rPr lang="en-US" smtClean="0"/>
              <a:pPr/>
              <a:t>11</a:t>
            </a:fld>
            <a:endParaRPr lang="en-US"/>
          </a:p>
        </p:txBody>
      </p:sp>
    </p:spTree>
    <p:extLst>
      <p:ext uri="{BB962C8B-B14F-4D97-AF65-F5344CB8AC3E}">
        <p14:creationId xmlns:p14="http://schemas.microsoft.com/office/powerpoint/2010/main" val="11246855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Rivers allowed for cash crops to be transported more easily. Water power/ water wheels were often</a:t>
            </a:r>
            <a:r>
              <a:rPr lang="en-US" baseline="0" dirty="0" smtClean="0"/>
              <a:t> used to power wheat processing machinery.</a:t>
            </a:r>
            <a:endParaRPr lang="en-US" dirty="0"/>
          </a:p>
        </p:txBody>
      </p:sp>
      <p:sp>
        <p:nvSpPr>
          <p:cNvPr id="4" name="Slide Number Placeholder 3"/>
          <p:cNvSpPr>
            <a:spLocks noGrp="1"/>
          </p:cNvSpPr>
          <p:nvPr>
            <p:ph type="sldNum" sz="quarter" idx="10"/>
          </p:nvPr>
        </p:nvSpPr>
        <p:spPr/>
        <p:txBody>
          <a:bodyPr/>
          <a:lstStyle/>
          <a:p>
            <a:fld id="{0021CC76-5D3A-432E-919A-4E6D3DDC189F}" type="slidenum">
              <a:rPr lang="en-US" smtClean="0"/>
              <a:pPr/>
              <a:t>13</a:t>
            </a:fld>
            <a:endParaRPr lang="en-US"/>
          </a:p>
        </p:txBody>
      </p:sp>
    </p:spTree>
    <p:extLst>
      <p:ext uri="{BB962C8B-B14F-4D97-AF65-F5344CB8AC3E}">
        <p14:creationId xmlns:p14="http://schemas.microsoft.com/office/powerpoint/2010/main" val="21892997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Tobacco was a successful cash crop in the Southern colonies.</a:t>
            </a:r>
          </a:p>
          <a:p>
            <a:endParaRPr lang="en-US" sz="1200" dirty="0" smtClean="0"/>
          </a:p>
          <a:p>
            <a:r>
              <a:rPr lang="en-US" sz="1200" dirty="0" smtClean="0"/>
              <a:t>Tobacco </a:t>
            </a:r>
            <a:r>
              <a:rPr lang="en-US" sz="1200" dirty="0" smtClean="0"/>
              <a:t>being harvested in the Virginia Colony. By 1612, John Rolfe's new strains of tobacco had been successfully cultivated and exported. Finally, a cash crop to export had been identified, and plantations and new outposts sprung up, initially both upriver and downriver along the navigable portion of </a:t>
            </a:r>
            <a:endParaRPr lang="en-US" sz="1200" dirty="0" smtClean="0"/>
          </a:p>
          <a:p>
            <a:r>
              <a:rPr lang="en-US" sz="1200" dirty="0" smtClean="0"/>
              <a:t>the </a:t>
            </a:r>
            <a:r>
              <a:rPr lang="en-US" sz="1200" dirty="0" smtClean="0"/>
              <a:t>James River, and thereafter along the other rivers and waterways of the area. </a:t>
            </a:r>
            <a:br>
              <a:rPr lang="en-US" sz="1200" dirty="0" smtClean="0"/>
            </a:br>
            <a:r>
              <a:rPr lang="en-US" sz="1200" dirty="0" smtClean="0"/>
              <a:t>Source: Benson John </a:t>
            </a:r>
            <a:r>
              <a:rPr lang="en-US" sz="1200" dirty="0" err="1" smtClean="0"/>
              <a:t>Lossing</a:t>
            </a:r>
            <a:r>
              <a:rPr lang="en-US" sz="1200" dirty="0" smtClean="0"/>
              <a:t>, ed. </a:t>
            </a:r>
            <a:r>
              <a:rPr lang="en-US" sz="1200" i="1" dirty="0" smtClean="0"/>
              <a:t>Harper's Encyclopedia of United States History (vol. 10)</a:t>
            </a:r>
            <a:r>
              <a:rPr lang="en-US" sz="1200" dirty="0" smtClean="0"/>
              <a:t> (New York: Harper and Brothers, 1912)</a:t>
            </a:r>
            <a:endParaRPr lang="en-US" dirty="0"/>
          </a:p>
        </p:txBody>
      </p:sp>
      <p:sp>
        <p:nvSpPr>
          <p:cNvPr id="4" name="Slide Number Placeholder 3"/>
          <p:cNvSpPr>
            <a:spLocks noGrp="1"/>
          </p:cNvSpPr>
          <p:nvPr>
            <p:ph type="sldNum" sz="quarter" idx="10"/>
          </p:nvPr>
        </p:nvSpPr>
        <p:spPr/>
        <p:txBody>
          <a:bodyPr/>
          <a:lstStyle/>
          <a:p>
            <a:fld id="{0021CC76-5D3A-432E-919A-4E6D3DDC189F}" type="slidenum">
              <a:rPr lang="en-US" smtClean="0"/>
              <a:pPr/>
              <a:t>15</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Rice was grown in Southern coastal areas. Pay particular attention to the people working on</a:t>
            </a:r>
            <a:r>
              <a:rPr lang="en-US" baseline="0" dirty="0" smtClean="0"/>
              <a:t> the rice plantation pictured here.</a:t>
            </a:r>
            <a:endParaRPr lang="en-US" dirty="0"/>
          </a:p>
        </p:txBody>
      </p:sp>
      <p:sp>
        <p:nvSpPr>
          <p:cNvPr id="4" name="Slide Number Placeholder 3"/>
          <p:cNvSpPr>
            <a:spLocks noGrp="1"/>
          </p:cNvSpPr>
          <p:nvPr>
            <p:ph type="sldNum" sz="quarter" idx="10"/>
          </p:nvPr>
        </p:nvSpPr>
        <p:spPr/>
        <p:txBody>
          <a:bodyPr/>
          <a:lstStyle/>
          <a:p>
            <a:fld id="{0021CC76-5D3A-432E-919A-4E6D3DDC189F}" type="slidenum">
              <a:rPr lang="en-US" smtClean="0"/>
              <a:pPr/>
              <a:t>17</a:t>
            </a:fld>
            <a:endParaRPr lang="en-US"/>
          </a:p>
        </p:txBody>
      </p:sp>
    </p:spTree>
    <p:extLst>
      <p:ext uri="{BB962C8B-B14F-4D97-AF65-F5344CB8AC3E}">
        <p14:creationId xmlns:p14="http://schemas.microsoft.com/office/powerpoint/2010/main" val="12679949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D0D2560-B126-430A-B072-504C533C9D62}" type="datetimeFigureOut">
              <a:rPr lang="en-US" smtClean="0"/>
              <a:pPr/>
              <a:t>10/10/2014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73AE48-2B41-433A-B085-997DBEB48F5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0D2560-B126-430A-B072-504C533C9D62}" type="datetimeFigureOut">
              <a:rPr lang="en-US" smtClean="0"/>
              <a:pPr/>
              <a:t>10/10/2014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73AE48-2B41-433A-B085-997DBEB48F5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0D2560-B126-430A-B072-504C533C9D62}" type="datetimeFigureOut">
              <a:rPr lang="en-US" smtClean="0"/>
              <a:pPr/>
              <a:t>10/10/2014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73AE48-2B41-433A-B085-997DBEB48F5A}"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6D0D2560-B126-430A-B072-504C533C9D62}" type="datetimeFigureOut">
              <a:rPr lang="en-US" smtClean="0"/>
              <a:pPr/>
              <a:t>10/10/2014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173AE48-2B41-433A-B085-997DBEB48F5A}"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6D0D2560-B126-430A-B072-504C533C9D62}" type="datetimeFigureOut">
              <a:rPr lang="en-US" smtClean="0"/>
              <a:pPr/>
              <a:t>10/10/2014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173AE48-2B41-433A-B085-997DBEB48F5A}"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6D0D2560-B126-430A-B072-504C533C9D62}" type="datetimeFigureOut">
              <a:rPr lang="en-US" smtClean="0"/>
              <a:pPr/>
              <a:t>10/10/2014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173AE48-2B41-433A-B085-997DBEB48F5A}"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6D0D2560-B126-430A-B072-504C533C9D62}" type="datetimeFigureOut">
              <a:rPr lang="en-US" smtClean="0"/>
              <a:pPr/>
              <a:t>10/10/2014</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9173AE48-2B41-433A-B085-997DBEB48F5A}"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6D0D2560-B126-430A-B072-504C533C9D62}" type="datetimeFigureOut">
              <a:rPr lang="en-US" smtClean="0"/>
              <a:pPr/>
              <a:t>10/10/2014</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173AE48-2B41-433A-B085-997DBEB48F5A}"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6D0D2560-B126-430A-B072-504C533C9D62}" type="datetimeFigureOut">
              <a:rPr lang="en-US" smtClean="0"/>
              <a:pPr/>
              <a:t>10/10/2014</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9173AE48-2B41-433A-B085-997DBEB48F5A}"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6D0D2560-B126-430A-B072-504C533C9D62}" type="datetimeFigureOut">
              <a:rPr lang="en-US" smtClean="0"/>
              <a:pPr/>
              <a:t>10/10/2014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173AE48-2B41-433A-B085-997DBEB48F5A}"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6D0D2560-B126-430A-B072-504C533C9D62}" type="datetimeFigureOut">
              <a:rPr lang="en-US" smtClean="0"/>
              <a:pPr/>
              <a:t>10/10/2014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173AE48-2B41-433A-B085-997DBEB48F5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0D2560-B126-430A-B072-504C533C9D62}" type="datetimeFigureOut">
              <a:rPr lang="en-US" smtClean="0"/>
              <a:pPr/>
              <a:t>10/10/2014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73AE48-2B41-433A-B085-997DBEB48F5A}"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6D0D2560-B126-430A-B072-504C533C9D62}" type="datetimeFigureOut">
              <a:rPr lang="en-US" smtClean="0"/>
              <a:pPr/>
              <a:t>10/10/2014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173AE48-2B41-433A-B085-997DBEB48F5A}"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6D0D2560-B126-430A-B072-504C533C9D62}" type="datetimeFigureOut">
              <a:rPr lang="en-US" smtClean="0"/>
              <a:pPr/>
              <a:t>10/10/2014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173AE48-2B41-433A-B085-997DBEB48F5A}"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6D0D2560-B126-430A-B072-504C533C9D62}" type="datetimeFigureOut">
              <a:rPr lang="en-US" smtClean="0"/>
              <a:pPr/>
              <a:t>10/10/2014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173AE48-2B41-433A-B085-997DBEB48F5A}" type="slidenum">
              <a:rPr lang="en-US" smtClean="0"/>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6D0D2560-B126-430A-B072-504C533C9D62}" type="datetimeFigureOut">
              <a:rPr lang="en-US" smtClean="0"/>
              <a:pPr/>
              <a:t>10/10/2014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173AE48-2B41-433A-B085-997DBEB48F5A}" type="slidenum">
              <a:rPr lang="en-US" smtClean="0"/>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6D0D2560-B126-430A-B072-504C533C9D62}" type="datetimeFigureOut">
              <a:rPr lang="en-US" smtClean="0"/>
              <a:pPr/>
              <a:t>10/10/2014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173AE48-2B41-433A-B085-997DBEB48F5A}" type="slidenum">
              <a:rPr lang="en-US" smtClean="0"/>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6D0D2560-B126-430A-B072-504C533C9D62}" type="datetimeFigureOut">
              <a:rPr lang="en-US" smtClean="0"/>
              <a:pPr/>
              <a:t>10/10/2014</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9173AE48-2B41-433A-B085-997DBEB48F5A}" type="slidenum">
              <a:rPr lang="en-US" smtClean="0"/>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6D0D2560-B126-430A-B072-504C533C9D62}" type="datetimeFigureOut">
              <a:rPr lang="en-US" smtClean="0"/>
              <a:pPr/>
              <a:t>10/10/2014</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173AE48-2B41-433A-B085-997DBEB48F5A}" type="slidenum">
              <a:rPr lang="en-US" smtClean="0"/>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6D0D2560-B126-430A-B072-504C533C9D62}" type="datetimeFigureOut">
              <a:rPr lang="en-US" smtClean="0"/>
              <a:pPr/>
              <a:t>10/10/2014</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9173AE48-2B41-433A-B085-997DBEB48F5A}" type="slidenum">
              <a:rPr lang="en-US" smtClean="0"/>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6D0D2560-B126-430A-B072-504C533C9D62}" type="datetimeFigureOut">
              <a:rPr lang="en-US" smtClean="0"/>
              <a:pPr/>
              <a:t>10/10/2014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173AE48-2B41-433A-B085-997DBEB48F5A}" type="slidenum">
              <a:rPr lang="en-US" smtClean="0"/>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6D0D2560-B126-430A-B072-504C533C9D62}" type="datetimeFigureOut">
              <a:rPr lang="en-US" smtClean="0"/>
              <a:pPr/>
              <a:t>10/10/2014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173AE48-2B41-433A-B085-997DBEB48F5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D0D2560-B126-430A-B072-504C533C9D62}" type="datetimeFigureOut">
              <a:rPr lang="en-US" smtClean="0"/>
              <a:pPr/>
              <a:t>10/10/2014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73AE48-2B41-433A-B085-997DBEB48F5A}"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6D0D2560-B126-430A-B072-504C533C9D62}" type="datetimeFigureOut">
              <a:rPr lang="en-US" smtClean="0"/>
              <a:pPr/>
              <a:t>10/10/2014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173AE48-2B41-433A-B085-997DBEB48F5A}" type="slidenum">
              <a:rPr lang="en-US" smtClean="0"/>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6D0D2560-B126-430A-B072-504C533C9D62}" type="datetimeFigureOut">
              <a:rPr lang="en-US" smtClean="0"/>
              <a:pPr/>
              <a:t>10/10/2014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173AE48-2B41-433A-B085-997DBEB48F5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D0D2560-B126-430A-B072-504C533C9D62}" type="datetimeFigureOut">
              <a:rPr lang="en-US" smtClean="0"/>
              <a:pPr/>
              <a:t>10/10/2014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73AE48-2B41-433A-B085-997DBEB48F5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D0D2560-B126-430A-B072-504C533C9D62}" type="datetimeFigureOut">
              <a:rPr lang="en-US" smtClean="0"/>
              <a:pPr/>
              <a:t>10/10/2014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173AE48-2B41-433A-B085-997DBEB48F5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D0D2560-B126-430A-B072-504C533C9D62}" type="datetimeFigureOut">
              <a:rPr lang="en-US" smtClean="0"/>
              <a:pPr/>
              <a:t>10/10/2014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73AE48-2B41-433A-B085-997DBEB48F5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0D2560-B126-430A-B072-504C533C9D62}" type="datetimeFigureOut">
              <a:rPr lang="en-US" smtClean="0"/>
              <a:pPr/>
              <a:t>10/10/2014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173AE48-2B41-433A-B085-997DBEB48F5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0D2560-B126-430A-B072-504C533C9D62}" type="datetimeFigureOut">
              <a:rPr lang="en-US" smtClean="0"/>
              <a:pPr/>
              <a:t>10/10/2014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73AE48-2B41-433A-B085-997DBEB48F5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0D2560-B126-430A-B072-504C533C9D62}" type="datetimeFigureOut">
              <a:rPr lang="en-US" smtClean="0"/>
              <a:pPr/>
              <a:t>10/10/2014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73AE48-2B41-433A-B085-997DBEB48F5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theme" Target="../theme/theme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theme" Target="../theme/theme3.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0D2560-B126-430A-B072-504C533C9D62}" type="datetimeFigureOut">
              <a:rPr lang="en-US" smtClean="0"/>
              <a:pPr/>
              <a:t>10/10/2014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73AE48-2B41-433A-B085-997DBEB48F5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GraphShape" hidden="1"/>
          <p:cNvSpPr/>
          <p:nvPr userDrawn="1"/>
        </p:nvSpPr>
        <p:spPr>
          <a:xfrm>
            <a:off x="127000" y="254000"/>
            <a:ext cx="1270000" cy="127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iRespond Graph</a:t>
            </a:r>
            <a:endParaRPr lang="en-US"/>
          </a:p>
        </p:txBody>
      </p:sp>
      <p:grpSp>
        <p:nvGrpSpPr>
          <p:cNvPr id="37" name="CorrectBarGroup"/>
          <p:cNvGrpSpPr/>
          <p:nvPr userDrawn="1"/>
        </p:nvGrpSpPr>
        <p:grpSpPr>
          <a:xfrm>
            <a:off x="1270000" y="3175000"/>
            <a:ext cx="2667000" cy="2540000"/>
            <a:chOff x="1270000" y="3175000"/>
            <a:chExt cx="2667000" cy="2540000"/>
          </a:xfrm>
        </p:grpSpPr>
        <p:sp>
          <p:nvSpPr>
            <p:cNvPr id="9" name="CorrectBar0"/>
            <p:cNvSpPr/>
            <p:nvPr userDrawn="1"/>
          </p:nvSpPr>
          <p:spPr>
            <a:xfrm>
              <a:off x="1270000" y="3175000"/>
              <a:ext cx="1079500" cy="2540000"/>
            </a:xfrm>
            <a:prstGeom prst="rect">
              <a:avLst/>
            </a:prstGeom>
            <a:solidFill>
              <a:srgbClr val="22FF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orrectBar1"/>
            <p:cNvSpPr/>
            <p:nvPr userDrawn="1"/>
          </p:nvSpPr>
          <p:spPr>
            <a:xfrm>
              <a:off x="2857500" y="4445000"/>
              <a:ext cx="1079500" cy="1270000"/>
            </a:xfrm>
            <a:prstGeom prst="rect">
              <a:avLst/>
            </a:prstGeom>
            <a:solidFill>
              <a:srgbClr val="22FF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5" name="PercentLabelGroup"/>
          <p:cNvGrpSpPr/>
          <p:nvPr userDrawn="1"/>
        </p:nvGrpSpPr>
        <p:grpSpPr>
          <a:xfrm>
            <a:off x="1270000" y="1270000"/>
            <a:ext cx="7429500" cy="317500"/>
            <a:chOff x="1270000" y="1270000"/>
            <a:chExt cx="7429500" cy="317500"/>
          </a:xfrm>
        </p:grpSpPr>
        <p:sp>
          <p:nvSpPr>
            <p:cNvPr id="8" name="PercentLabel0"/>
            <p:cNvSpPr/>
            <p:nvPr userDrawn="1"/>
          </p:nvSpPr>
          <p:spPr>
            <a:xfrm>
              <a:off x="1270000" y="1270000"/>
              <a:ext cx="1079500" cy="3175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800" smtClean="0">
                  <a:solidFill>
                    <a:srgbClr val="000000"/>
                  </a:solidFill>
                </a:rPr>
                <a:t>67%</a:t>
              </a:r>
              <a:endParaRPr lang="en-US" sz="2800">
                <a:solidFill>
                  <a:srgbClr val="000000"/>
                </a:solidFill>
              </a:endParaRPr>
            </a:p>
          </p:txBody>
        </p:sp>
        <p:sp>
          <p:nvSpPr>
            <p:cNvPr id="11" name="PercentLabel1"/>
            <p:cNvSpPr/>
            <p:nvPr userDrawn="1"/>
          </p:nvSpPr>
          <p:spPr>
            <a:xfrm>
              <a:off x="2857500" y="1270000"/>
              <a:ext cx="1079500" cy="3175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800" smtClean="0">
                  <a:solidFill>
                    <a:srgbClr val="000000"/>
                  </a:solidFill>
                </a:rPr>
                <a:t>33%</a:t>
              </a:r>
              <a:endParaRPr lang="en-US" sz="2800">
                <a:solidFill>
                  <a:srgbClr val="000000"/>
                </a:solidFill>
              </a:endParaRPr>
            </a:p>
          </p:txBody>
        </p:sp>
        <p:sp>
          <p:nvSpPr>
            <p:cNvPr id="14" name="PercentLabel2"/>
            <p:cNvSpPr/>
            <p:nvPr userDrawn="1"/>
          </p:nvSpPr>
          <p:spPr>
            <a:xfrm>
              <a:off x="4445000" y="1270000"/>
              <a:ext cx="1079500" cy="3175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800" smtClean="0">
                  <a:solidFill>
                    <a:srgbClr val="000000"/>
                  </a:solidFill>
                </a:rPr>
                <a:t>100%</a:t>
              </a:r>
              <a:endParaRPr lang="en-US" sz="2800">
                <a:solidFill>
                  <a:srgbClr val="000000"/>
                </a:solidFill>
              </a:endParaRPr>
            </a:p>
          </p:txBody>
        </p:sp>
        <p:sp>
          <p:nvSpPr>
            <p:cNvPr id="17" name="PercentLabel3"/>
            <p:cNvSpPr/>
            <p:nvPr userDrawn="1"/>
          </p:nvSpPr>
          <p:spPr>
            <a:xfrm>
              <a:off x="6032500" y="1270000"/>
              <a:ext cx="1079500" cy="3175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800" smtClean="0">
                  <a:solidFill>
                    <a:srgbClr val="000000"/>
                  </a:solidFill>
                </a:rPr>
                <a:t>100%</a:t>
              </a:r>
              <a:endParaRPr lang="en-US" sz="2800">
                <a:solidFill>
                  <a:srgbClr val="000000"/>
                </a:solidFill>
              </a:endParaRPr>
            </a:p>
          </p:txBody>
        </p:sp>
        <p:sp>
          <p:nvSpPr>
            <p:cNvPr id="20" name="PercentLabel4"/>
            <p:cNvSpPr/>
            <p:nvPr userDrawn="1"/>
          </p:nvSpPr>
          <p:spPr>
            <a:xfrm>
              <a:off x="7620000" y="1270000"/>
              <a:ext cx="1079500" cy="3175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800" smtClean="0">
                  <a:solidFill>
                    <a:srgbClr val="000000"/>
                  </a:solidFill>
                </a:rPr>
                <a:t>67%</a:t>
              </a:r>
              <a:endParaRPr lang="en-US" sz="2800">
                <a:solidFill>
                  <a:srgbClr val="000000"/>
                </a:solidFill>
              </a:endParaRPr>
            </a:p>
          </p:txBody>
        </p:sp>
      </p:grpSp>
      <p:grpSp>
        <p:nvGrpSpPr>
          <p:cNvPr id="38" name="IncorrectBarGroup"/>
          <p:cNvGrpSpPr/>
          <p:nvPr userDrawn="1"/>
        </p:nvGrpSpPr>
        <p:grpSpPr>
          <a:xfrm>
            <a:off x="4445000" y="1905000"/>
            <a:ext cx="4254500" cy="3810000"/>
            <a:chOff x="4445000" y="1905000"/>
            <a:chExt cx="4254500" cy="3810000"/>
          </a:xfrm>
        </p:grpSpPr>
        <p:sp>
          <p:nvSpPr>
            <p:cNvPr id="15" name="IncorrectBar2"/>
            <p:cNvSpPr/>
            <p:nvPr userDrawn="1"/>
          </p:nvSpPr>
          <p:spPr>
            <a:xfrm>
              <a:off x="4445000" y="1905000"/>
              <a:ext cx="1079500" cy="3810000"/>
            </a:xfrm>
            <a:prstGeom prst="rect">
              <a:avLst/>
            </a:prstGeom>
            <a:solidFill>
              <a:srgbClr val="FF2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IncorrectBar3"/>
            <p:cNvSpPr/>
            <p:nvPr userDrawn="1"/>
          </p:nvSpPr>
          <p:spPr>
            <a:xfrm>
              <a:off x="6032500" y="1905000"/>
              <a:ext cx="1079500" cy="3810000"/>
            </a:xfrm>
            <a:prstGeom prst="rect">
              <a:avLst/>
            </a:prstGeom>
            <a:solidFill>
              <a:srgbClr val="FF2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IncorrectBar4"/>
            <p:cNvSpPr/>
            <p:nvPr userDrawn="1"/>
          </p:nvSpPr>
          <p:spPr>
            <a:xfrm>
              <a:off x="7620000" y="3175000"/>
              <a:ext cx="1079500" cy="2540000"/>
            </a:xfrm>
            <a:prstGeom prst="rect">
              <a:avLst/>
            </a:prstGeom>
            <a:solidFill>
              <a:srgbClr val="FF2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3" name="XLabelGroup"/>
          <p:cNvGrpSpPr/>
          <p:nvPr userDrawn="1"/>
        </p:nvGrpSpPr>
        <p:grpSpPr>
          <a:xfrm>
            <a:off x="1270000" y="5842000"/>
            <a:ext cx="7429500" cy="317500"/>
            <a:chOff x="1270000" y="5842000"/>
            <a:chExt cx="7429500" cy="317500"/>
          </a:xfrm>
        </p:grpSpPr>
        <p:sp>
          <p:nvSpPr>
            <p:cNvPr id="10" name="XValueLabel0"/>
            <p:cNvSpPr/>
            <p:nvPr userDrawn="1"/>
          </p:nvSpPr>
          <p:spPr>
            <a:xfrm>
              <a:off x="1270000" y="5842000"/>
              <a:ext cx="1079500" cy="3175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800" smtClean="0">
                  <a:solidFill>
                    <a:srgbClr val="000000"/>
                  </a:solidFill>
                </a:rPr>
                <a:t>A*</a:t>
              </a:r>
              <a:endParaRPr lang="en-US" sz="2800">
                <a:solidFill>
                  <a:srgbClr val="000000"/>
                </a:solidFill>
              </a:endParaRPr>
            </a:p>
          </p:txBody>
        </p:sp>
        <p:sp>
          <p:nvSpPr>
            <p:cNvPr id="13" name="XValueLabel1"/>
            <p:cNvSpPr/>
            <p:nvPr userDrawn="1"/>
          </p:nvSpPr>
          <p:spPr>
            <a:xfrm>
              <a:off x="2857500" y="5842000"/>
              <a:ext cx="1079500" cy="3175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800" smtClean="0">
                  <a:solidFill>
                    <a:srgbClr val="000000"/>
                  </a:solidFill>
                </a:rPr>
                <a:t>B*</a:t>
              </a:r>
              <a:endParaRPr lang="en-US" sz="2800">
                <a:solidFill>
                  <a:srgbClr val="000000"/>
                </a:solidFill>
              </a:endParaRPr>
            </a:p>
          </p:txBody>
        </p:sp>
        <p:sp>
          <p:nvSpPr>
            <p:cNvPr id="16" name="XValueLabel2"/>
            <p:cNvSpPr/>
            <p:nvPr userDrawn="1"/>
          </p:nvSpPr>
          <p:spPr>
            <a:xfrm>
              <a:off x="4445000" y="5842000"/>
              <a:ext cx="1079500" cy="3175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800" smtClean="0">
                  <a:solidFill>
                    <a:srgbClr val="000000"/>
                  </a:solidFill>
                </a:rPr>
                <a:t>C</a:t>
              </a:r>
              <a:endParaRPr lang="en-US" sz="2800">
                <a:solidFill>
                  <a:srgbClr val="000000"/>
                </a:solidFill>
              </a:endParaRPr>
            </a:p>
          </p:txBody>
        </p:sp>
        <p:sp>
          <p:nvSpPr>
            <p:cNvPr id="19" name="XValueLabel3"/>
            <p:cNvSpPr/>
            <p:nvPr userDrawn="1"/>
          </p:nvSpPr>
          <p:spPr>
            <a:xfrm>
              <a:off x="6032500" y="5842000"/>
              <a:ext cx="1079500" cy="3175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800" smtClean="0">
                  <a:solidFill>
                    <a:srgbClr val="000000"/>
                  </a:solidFill>
                </a:rPr>
                <a:t>D</a:t>
              </a:r>
              <a:endParaRPr lang="en-US" sz="2800">
                <a:solidFill>
                  <a:srgbClr val="000000"/>
                </a:solidFill>
              </a:endParaRPr>
            </a:p>
          </p:txBody>
        </p:sp>
        <p:sp>
          <p:nvSpPr>
            <p:cNvPr id="22" name="XValueLabel4"/>
            <p:cNvSpPr/>
            <p:nvPr userDrawn="1"/>
          </p:nvSpPr>
          <p:spPr>
            <a:xfrm>
              <a:off x="7620000" y="5842000"/>
              <a:ext cx="1079500" cy="3175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800" smtClean="0">
                  <a:solidFill>
                    <a:srgbClr val="000000"/>
                  </a:solidFill>
                </a:rPr>
                <a:t>E</a:t>
              </a:r>
              <a:endParaRPr lang="en-US" sz="2800">
                <a:solidFill>
                  <a:srgbClr val="000000"/>
                </a:solidFill>
              </a:endParaRPr>
            </a:p>
          </p:txBody>
        </p:sp>
      </p:grpSp>
      <p:grpSp>
        <p:nvGrpSpPr>
          <p:cNvPr id="36" name="AxisLineGroup"/>
          <p:cNvGrpSpPr/>
          <p:nvPr userDrawn="1"/>
        </p:nvGrpSpPr>
        <p:grpSpPr>
          <a:xfrm>
            <a:off x="889000" y="1587500"/>
            <a:ext cx="8001000" cy="4127500"/>
            <a:chOff x="889000" y="1587500"/>
            <a:chExt cx="8001000" cy="4127500"/>
          </a:xfrm>
        </p:grpSpPr>
        <p:cxnSp>
          <p:nvCxnSpPr>
            <p:cNvPr id="23" name="XAxisLine"/>
            <p:cNvCxnSpPr/>
            <p:nvPr userDrawn="1"/>
          </p:nvCxnSpPr>
          <p:spPr>
            <a:xfrm>
              <a:off x="889000" y="5715000"/>
              <a:ext cx="8001000" cy="0"/>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4" name="YAxisLine"/>
            <p:cNvCxnSpPr/>
            <p:nvPr userDrawn="1"/>
          </p:nvCxnSpPr>
          <p:spPr>
            <a:xfrm>
              <a:off x="1016000" y="1587500"/>
              <a:ext cx="0" cy="4127500"/>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5" name="YAxisTick0"/>
            <p:cNvCxnSpPr/>
            <p:nvPr userDrawn="1"/>
          </p:nvCxnSpPr>
          <p:spPr>
            <a:xfrm>
              <a:off x="889000" y="5715000"/>
              <a:ext cx="254000" cy="0"/>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7" name="YAxisTick1"/>
            <p:cNvCxnSpPr/>
            <p:nvPr userDrawn="1"/>
          </p:nvCxnSpPr>
          <p:spPr>
            <a:xfrm>
              <a:off x="889000" y="4445000"/>
              <a:ext cx="254000" cy="0"/>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9" name="YAxisTick2"/>
            <p:cNvCxnSpPr/>
            <p:nvPr userDrawn="1"/>
          </p:nvCxnSpPr>
          <p:spPr>
            <a:xfrm>
              <a:off x="889000" y="3175000"/>
              <a:ext cx="254000" cy="0"/>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1" name="YAxisTick3"/>
            <p:cNvCxnSpPr/>
            <p:nvPr userDrawn="1"/>
          </p:nvCxnSpPr>
          <p:spPr>
            <a:xfrm>
              <a:off x="889000" y="1905000"/>
              <a:ext cx="254000" cy="0"/>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grpSp>
      <p:grpSp>
        <p:nvGrpSpPr>
          <p:cNvPr id="34" name="YLabelGroup"/>
          <p:cNvGrpSpPr/>
          <p:nvPr userDrawn="1"/>
        </p:nvGrpSpPr>
        <p:grpSpPr>
          <a:xfrm>
            <a:off x="254000" y="1841500"/>
            <a:ext cx="762000" cy="3937000"/>
            <a:chOff x="254000" y="1841500"/>
            <a:chExt cx="762000" cy="3937000"/>
          </a:xfrm>
        </p:grpSpPr>
        <p:sp>
          <p:nvSpPr>
            <p:cNvPr id="26" name="YValueLabel0"/>
            <p:cNvSpPr/>
            <p:nvPr userDrawn="1"/>
          </p:nvSpPr>
          <p:spPr>
            <a:xfrm>
              <a:off x="254000" y="5651500"/>
              <a:ext cx="762000" cy="1270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smtClean="0">
                  <a:solidFill>
                    <a:srgbClr val="000000"/>
                  </a:solidFill>
                </a:rPr>
                <a:t>0</a:t>
              </a:r>
              <a:endParaRPr lang="en-US" sz="2000">
                <a:solidFill>
                  <a:srgbClr val="000000"/>
                </a:solidFill>
              </a:endParaRPr>
            </a:p>
          </p:txBody>
        </p:sp>
        <p:sp>
          <p:nvSpPr>
            <p:cNvPr id="28" name="YValueLabel1"/>
            <p:cNvSpPr/>
            <p:nvPr userDrawn="1"/>
          </p:nvSpPr>
          <p:spPr>
            <a:xfrm>
              <a:off x="254000" y="4381500"/>
              <a:ext cx="762000" cy="1270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smtClean="0">
                  <a:solidFill>
                    <a:srgbClr val="000000"/>
                  </a:solidFill>
                </a:rPr>
                <a:t>1</a:t>
              </a:r>
              <a:endParaRPr lang="en-US" sz="2000">
                <a:solidFill>
                  <a:srgbClr val="000000"/>
                </a:solidFill>
              </a:endParaRPr>
            </a:p>
          </p:txBody>
        </p:sp>
        <p:sp>
          <p:nvSpPr>
            <p:cNvPr id="30" name="YValueLabel2"/>
            <p:cNvSpPr/>
            <p:nvPr userDrawn="1"/>
          </p:nvSpPr>
          <p:spPr>
            <a:xfrm>
              <a:off x="254000" y="3111500"/>
              <a:ext cx="762000" cy="1270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smtClean="0">
                  <a:solidFill>
                    <a:srgbClr val="000000"/>
                  </a:solidFill>
                </a:rPr>
                <a:t>2</a:t>
              </a:r>
              <a:endParaRPr lang="en-US" sz="2000">
                <a:solidFill>
                  <a:srgbClr val="000000"/>
                </a:solidFill>
              </a:endParaRPr>
            </a:p>
          </p:txBody>
        </p:sp>
        <p:sp>
          <p:nvSpPr>
            <p:cNvPr id="32" name="YValueLabel3"/>
            <p:cNvSpPr/>
            <p:nvPr userDrawn="1"/>
          </p:nvSpPr>
          <p:spPr>
            <a:xfrm>
              <a:off x="254000" y="1841500"/>
              <a:ext cx="762000" cy="1270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smtClean="0">
                  <a:solidFill>
                    <a:srgbClr val="000000"/>
                  </a:solidFill>
                </a:rPr>
                <a:t>3</a:t>
              </a:r>
              <a:endParaRPr lang="en-US" sz="2000">
                <a:solidFill>
                  <a:srgbClr val="000000"/>
                </a:solidFill>
              </a:endParaRPr>
            </a:p>
          </p:txBody>
        </p:sp>
      </p:gr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QuestionShape"/>
          <p:cNvSpPr/>
          <p:nvPr userDrawn="1"/>
        </p:nvSpPr>
        <p:spPr>
          <a:xfrm>
            <a:off x="127000" y="127000"/>
            <a:ext cx="8890000" cy="2857500"/>
          </a:xfrm>
          <a:prstGeom prst="rect">
            <a:avLst/>
          </a:prstGeom>
        </p:spPr>
        <p:txBody>
          <a:bodyPr vert="horz" lIns="91440" tIns="45720" rIns="91440" bIns="45720" rtlCol="0" anchor="ctr">
            <a:normAutofit/>
          </a:bodyPr>
          <a:lstStyle/>
          <a:p>
            <a:pPr algn="ctr" defTabSz="914400" rtl="0" eaLnBrk="1" latinLnBrk="0" hangingPunct="1">
              <a:spcBef>
                <a:spcPct val="0"/>
              </a:spcBef>
              <a:buNone/>
            </a:pPr>
            <a:r>
              <a:rPr lang="en-US" sz="4400" kern="1200" smtClean="0">
                <a:solidFill>
                  <a:schemeClr val="tx1"/>
                </a:solidFill>
                <a:latin typeface="+mj-lt"/>
                <a:ea typeface="+mj-ea"/>
                <a:cs typeface="+mj-cs"/>
              </a:rPr>
              <a:t>iRespond Question Master</a:t>
            </a:r>
          </a:p>
        </p:txBody>
      </p:sp>
      <p:sp>
        <p:nvSpPr>
          <p:cNvPr id="8" name="AShape"/>
          <p:cNvSpPr/>
          <p:nvPr userDrawn="1"/>
        </p:nvSpPr>
        <p:spPr>
          <a:xfrm>
            <a:off x="127000" y="3111500"/>
            <a:ext cx="8890000" cy="711200"/>
          </a:xfrm>
          <a:prstGeom prst="rect">
            <a:avLst/>
          </a:prstGeom>
        </p:spPr>
        <p:txBody>
          <a:bodyPr vert="horz" lIns="91440" tIns="45720" rIns="91440" bIns="45720" rtlCol="0">
            <a:normAutofit/>
          </a:bodyPr>
          <a:lstStyle/>
          <a:p>
            <a:pPr algn="l" defTabSz="914400" rtl="0" eaLnBrk="1" latinLnBrk="0" hangingPunct="1">
              <a:spcBef>
                <a:spcPct val="20000"/>
              </a:spcBef>
              <a:buFont typeface="Arial" pitchFamily="34" charset="0"/>
            </a:pPr>
            <a:r>
              <a:rPr lang="en-US" sz="3200" kern="1200" smtClean="0">
                <a:solidFill>
                  <a:schemeClr val="tx1"/>
                </a:solidFill>
                <a:latin typeface="+mn-lt"/>
                <a:ea typeface="+mn-ea"/>
                <a:cs typeface="+mn-cs"/>
              </a:rPr>
              <a:t>A.) Response A</a:t>
            </a:r>
          </a:p>
        </p:txBody>
      </p:sp>
      <p:sp>
        <p:nvSpPr>
          <p:cNvPr id="9" name="BShape"/>
          <p:cNvSpPr/>
          <p:nvPr userDrawn="1"/>
        </p:nvSpPr>
        <p:spPr>
          <a:xfrm>
            <a:off x="127000" y="3835400"/>
            <a:ext cx="8890000" cy="711200"/>
          </a:xfrm>
          <a:prstGeom prst="rect">
            <a:avLst/>
          </a:prstGeom>
        </p:spPr>
        <p:txBody>
          <a:bodyPr vert="horz" lIns="91440" tIns="45720" rIns="91440" bIns="45720" rtlCol="0">
            <a:normAutofit/>
          </a:bodyPr>
          <a:lstStyle/>
          <a:p>
            <a:pPr algn="l" defTabSz="914400" rtl="0" eaLnBrk="1" latinLnBrk="0" hangingPunct="1">
              <a:spcBef>
                <a:spcPct val="20000"/>
              </a:spcBef>
              <a:buFont typeface="Arial" pitchFamily="34" charset="0"/>
            </a:pPr>
            <a:r>
              <a:rPr lang="en-US" sz="3200" kern="1200" smtClean="0">
                <a:solidFill>
                  <a:schemeClr val="tx1"/>
                </a:solidFill>
                <a:latin typeface="+mn-lt"/>
                <a:ea typeface="+mn-ea"/>
                <a:cs typeface="+mn-cs"/>
              </a:rPr>
              <a:t>B.) Response B</a:t>
            </a:r>
          </a:p>
        </p:txBody>
      </p:sp>
      <p:sp>
        <p:nvSpPr>
          <p:cNvPr id="10" name="CShape"/>
          <p:cNvSpPr/>
          <p:nvPr userDrawn="1"/>
        </p:nvSpPr>
        <p:spPr>
          <a:xfrm>
            <a:off x="127000" y="4559300"/>
            <a:ext cx="8890000" cy="711200"/>
          </a:xfrm>
          <a:prstGeom prst="rect">
            <a:avLst/>
          </a:prstGeom>
        </p:spPr>
        <p:txBody>
          <a:bodyPr vert="horz" lIns="91440" tIns="45720" rIns="91440" bIns="45720" rtlCol="0">
            <a:normAutofit/>
          </a:bodyPr>
          <a:lstStyle/>
          <a:p>
            <a:pPr algn="l" defTabSz="914400" rtl="0" eaLnBrk="1" latinLnBrk="0" hangingPunct="1">
              <a:spcBef>
                <a:spcPct val="20000"/>
              </a:spcBef>
              <a:buFont typeface="Arial" pitchFamily="34" charset="0"/>
            </a:pPr>
            <a:r>
              <a:rPr lang="en-US" sz="3200" kern="1200" smtClean="0">
                <a:solidFill>
                  <a:schemeClr val="tx1"/>
                </a:solidFill>
                <a:latin typeface="+mn-lt"/>
                <a:ea typeface="+mn-ea"/>
                <a:cs typeface="+mn-cs"/>
              </a:rPr>
              <a:t>C.) Response C</a:t>
            </a:r>
          </a:p>
        </p:txBody>
      </p:sp>
      <p:sp>
        <p:nvSpPr>
          <p:cNvPr id="11" name="DShape"/>
          <p:cNvSpPr/>
          <p:nvPr userDrawn="1"/>
        </p:nvSpPr>
        <p:spPr>
          <a:xfrm>
            <a:off x="127000" y="5283200"/>
            <a:ext cx="8890000" cy="711200"/>
          </a:xfrm>
          <a:prstGeom prst="rect">
            <a:avLst/>
          </a:prstGeom>
        </p:spPr>
        <p:txBody>
          <a:bodyPr vert="horz" lIns="91440" tIns="45720" rIns="91440" bIns="45720" rtlCol="0">
            <a:normAutofit/>
          </a:bodyPr>
          <a:lstStyle/>
          <a:p>
            <a:pPr algn="l" defTabSz="914400" rtl="0" eaLnBrk="1" latinLnBrk="0" hangingPunct="1">
              <a:spcBef>
                <a:spcPct val="20000"/>
              </a:spcBef>
              <a:buFont typeface="Arial" pitchFamily="34" charset="0"/>
            </a:pPr>
            <a:r>
              <a:rPr lang="en-US" sz="3200" kern="1200" smtClean="0">
                <a:solidFill>
                  <a:schemeClr val="tx1"/>
                </a:solidFill>
                <a:latin typeface="+mn-lt"/>
                <a:ea typeface="+mn-ea"/>
                <a:cs typeface="+mn-cs"/>
              </a:rPr>
              <a:t>D.) Response D</a:t>
            </a:r>
          </a:p>
        </p:txBody>
      </p:sp>
      <p:sp>
        <p:nvSpPr>
          <p:cNvPr id="12" name="EShape"/>
          <p:cNvSpPr/>
          <p:nvPr userDrawn="1"/>
        </p:nvSpPr>
        <p:spPr>
          <a:xfrm>
            <a:off x="127000" y="6007100"/>
            <a:ext cx="8890000" cy="711200"/>
          </a:xfrm>
          <a:prstGeom prst="rect">
            <a:avLst/>
          </a:prstGeom>
        </p:spPr>
        <p:txBody>
          <a:bodyPr vert="horz" lIns="91440" tIns="45720" rIns="91440" bIns="45720" rtlCol="0">
            <a:normAutofit/>
          </a:bodyPr>
          <a:lstStyle/>
          <a:p>
            <a:pPr algn="l" defTabSz="914400" rtl="0" eaLnBrk="1" latinLnBrk="0" hangingPunct="1">
              <a:spcBef>
                <a:spcPct val="20000"/>
              </a:spcBef>
              <a:buFont typeface="Arial" pitchFamily="34" charset="0"/>
            </a:pPr>
            <a:r>
              <a:rPr lang="en-US" sz="3200" kern="1200" smtClean="0">
                <a:solidFill>
                  <a:schemeClr val="tx1"/>
                </a:solidFill>
                <a:latin typeface="+mn-lt"/>
                <a:ea typeface="+mn-ea"/>
                <a:cs typeface="+mn-cs"/>
              </a:rPr>
              <a:t>E.) Response E</a:t>
            </a:r>
          </a:p>
        </p:txBody>
      </p:sp>
      <p:sp>
        <p:nvSpPr>
          <p:cNvPr id="13" name="Percent"/>
          <p:cNvSpPr/>
          <p:nvPr userDrawn="1"/>
        </p:nvSpPr>
        <p:spPr>
          <a:xfrm>
            <a:off x="6350000" y="254000"/>
            <a:ext cx="2540000" cy="5080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p>
            <a:pPr algn="ctr"/>
            <a:r>
              <a:rPr lang="en-US" sz="1400" smtClean="0">
                <a:solidFill>
                  <a:srgbClr val="000000"/>
                </a:solidFill>
              </a:rPr>
              <a:t>Percent Complete 100%</a:t>
            </a:r>
            <a:endParaRPr lang="en-US" sz="1400">
              <a:solidFill>
                <a:srgbClr val="000000"/>
              </a:solidFill>
            </a:endParaRPr>
          </a:p>
        </p:txBody>
      </p:sp>
      <p:sp>
        <p:nvSpPr>
          <p:cNvPr id="14" name="Timer"/>
          <p:cNvSpPr/>
          <p:nvPr userDrawn="1"/>
        </p:nvSpPr>
        <p:spPr>
          <a:xfrm>
            <a:off x="254000" y="254000"/>
            <a:ext cx="2540000" cy="5080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p>
            <a:pPr algn="ctr"/>
            <a:r>
              <a:rPr lang="en-US" sz="1400" smtClean="0">
                <a:solidFill>
                  <a:srgbClr val="000000"/>
                </a:solidFill>
              </a:rPr>
              <a:t>00:30</a:t>
            </a:r>
            <a:endParaRPr lang="en-US" sz="1400">
              <a:solidFill>
                <a:srgbClr val="000000"/>
              </a:solidFill>
            </a:endParaRPr>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gif"/></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1.wmf"/></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9.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1.wmf"/></Relationships>
</file>

<file path=ppt/slides/_rels/slide2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1.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age004.jpg"/>
          <p:cNvPicPr>
            <a:picLocks noChangeAspect="1"/>
          </p:cNvPicPr>
          <p:nvPr/>
        </p:nvPicPr>
        <p:blipFill>
          <a:blip r:embed="rId3" cstate="print"/>
          <a:stretch>
            <a:fillRect/>
          </a:stretch>
        </p:blipFill>
        <p:spPr>
          <a:xfrm>
            <a:off x="4876800" y="609600"/>
            <a:ext cx="3990975" cy="5638800"/>
          </a:xfrm>
          <a:prstGeom prst="rect">
            <a:avLst/>
          </a:prstGeom>
        </p:spPr>
      </p:pic>
      <p:pic>
        <p:nvPicPr>
          <p:cNvPr id="51204" name="Picture 4" descr="http://www.worldatlas.com/webimage/countrys/namerica/usstates/colonies.gif"/>
          <p:cNvPicPr>
            <a:picLocks noChangeAspect="1" noChangeArrowheads="1"/>
          </p:cNvPicPr>
          <p:nvPr/>
        </p:nvPicPr>
        <p:blipFill>
          <a:blip r:embed="rId4" cstate="print"/>
          <a:srcRect/>
          <a:stretch>
            <a:fillRect/>
          </a:stretch>
        </p:blipFill>
        <p:spPr bwMode="auto">
          <a:xfrm>
            <a:off x="283028" y="2286000"/>
            <a:ext cx="4452729" cy="25146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05400" y="2079171"/>
            <a:ext cx="3657600" cy="1143000"/>
          </a:xfrm>
        </p:spPr>
        <p:txBody>
          <a:bodyPr>
            <a:normAutofit fontScale="90000"/>
          </a:bodyPr>
          <a:lstStyle/>
          <a:p>
            <a:r>
              <a:rPr lang="en-US" dirty="0" smtClean="0"/>
              <a:t>Farmers Lives </a:t>
            </a:r>
            <a:br>
              <a:rPr lang="en-US" dirty="0" smtClean="0"/>
            </a:br>
            <a:r>
              <a:rPr lang="en-US" dirty="0" smtClean="0"/>
              <a:t>in the </a:t>
            </a:r>
            <a:br>
              <a:rPr lang="en-US" dirty="0" smtClean="0"/>
            </a:br>
            <a:r>
              <a:rPr lang="en-US" dirty="0" smtClean="0"/>
              <a:t>Middle Colonies</a:t>
            </a:r>
            <a:endParaRPr lang="en-US" dirty="0"/>
          </a:p>
        </p:txBody>
      </p:sp>
      <p:pic>
        <p:nvPicPr>
          <p:cNvPr id="5" name="Picture 4" descr="image004.jpg"/>
          <p:cNvPicPr>
            <a:picLocks noChangeAspect="1"/>
          </p:cNvPicPr>
          <p:nvPr/>
        </p:nvPicPr>
        <p:blipFill>
          <a:blip r:embed="rId2" cstate="print"/>
          <a:stretch>
            <a:fillRect/>
          </a:stretch>
        </p:blipFill>
        <p:spPr>
          <a:xfrm>
            <a:off x="609600" y="685800"/>
            <a:ext cx="3990975" cy="5638800"/>
          </a:xfrm>
          <a:prstGeom prst="rect">
            <a:avLst/>
          </a:prstGeom>
        </p:spPr>
      </p:pic>
      <p:sp>
        <p:nvSpPr>
          <p:cNvPr id="6" name="Left Arrow 5"/>
          <p:cNvSpPr/>
          <p:nvPr/>
        </p:nvSpPr>
        <p:spPr>
          <a:xfrm>
            <a:off x="3766456" y="2667000"/>
            <a:ext cx="1099457" cy="555171"/>
          </a:xfrm>
          <a:prstGeom prst="leftArrow">
            <a:avLst/>
          </a:prstGeom>
          <a:solidFill>
            <a:srgbClr val="CC99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658108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381000"/>
            <a:ext cx="8229600" cy="1143000"/>
          </a:xfrm>
        </p:spPr>
        <p:txBody>
          <a:bodyPr>
            <a:noAutofit/>
          </a:bodyPr>
          <a:lstStyle/>
          <a:p>
            <a:r>
              <a:rPr lang="en-US" sz="1800" dirty="0" smtClean="0"/>
              <a:t>This </a:t>
            </a:r>
            <a:r>
              <a:rPr lang="en-US" sz="1800" dirty="0" smtClean="0"/>
              <a:t>painting, entitled "The Residence of David Twining, 1787," depicts a farm in Bucks County, Pa. </a:t>
            </a:r>
            <a:r>
              <a:rPr lang="en-US" sz="1800" i="1" dirty="0" smtClean="0"/>
              <a:t>(Oil (1845-48) by Edward Hicks. Abby Aldrich Rockefeller Folk Art Collection, Colonial Williamsburg.)</a:t>
            </a:r>
            <a:endParaRPr lang="en-US" sz="1800" dirty="0"/>
          </a:p>
        </p:txBody>
      </p:sp>
      <p:pic>
        <p:nvPicPr>
          <p:cNvPr id="35842" name="Picture 2" descr="sketch of farming scene"/>
          <p:cNvPicPr>
            <a:picLocks noChangeAspect="1" noChangeArrowheads="1"/>
          </p:cNvPicPr>
          <p:nvPr/>
        </p:nvPicPr>
        <p:blipFill>
          <a:blip r:embed="rId3" cstate="print"/>
          <a:srcRect/>
          <a:stretch>
            <a:fillRect/>
          </a:stretch>
        </p:blipFill>
        <p:spPr bwMode="auto">
          <a:xfrm>
            <a:off x="1676400" y="1600199"/>
            <a:ext cx="5638800" cy="4817147"/>
          </a:xfrm>
          <a:prstGeom prst="rect">
            <a:avLst/>
          </a:prstGeom>
          <a:noFill/>
          <a:ln w="76200">
            <a:solidFill>
              <a:schemeClr val="tx1"/>
            </a:solidFill>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73162"/>
          </a:xfrm>
        </p:spPr>
        <p:txBody>
          <a:bodyPr>
            <a:normAutofit fontScale="90000"/>
          </a:bodyPr>
          <a:lstStyle/>
          <a:p>
            <a:r>
              <a:rPr lang="en-US" sz="5300" b="1" dirty="0" smtClean="0"/>
              <a:t>Wheat</a:t>
            </a:r>
            <a:r>
              <a:rPr lang="en-US" dirty="0" smtClean="0"/>
              <a:t/>
            </a:r>
            <a:br>
              <a:rPr lang="en-US" dirty="0" smtClean="0"/>
            </a:br>
            <a:r>
              <a:rPr lang="en-US" sz="4000" dirty="0" smtClean="0"/>
              <a:t>Common Crop in the Mid-Atlantic Colonies</a:t>
            </a:r>
            <a:endParaRPr lang="en-US" dirty="0"/>
          </a:p>
        </p:txBody>
      </p:sp>
      <p:pic>
        <p:nvPicPr>
          <p:cNvPr id="44036" name="Picture 4" descr="http://www.impactlab.net/wp-content/uploads/2010/08/wheat-production.jpg"/>
          <p:cNvPicPr>
            <a:picLocks noChangeAspect="1" noChangeArrowheads="1"/>
          </p:cNvPicPr>
          <p:nvPr/>
        </p:nvPicPr>
        <p:blipFill>
          <a:blip r:embed="rId2" cstate="print"/>
          <a:srcRect/>
          <a:stretch>
            <a:fillRect/>
          </a:stretch>
        </p:blipFill>
        <p:spPr bwMode="auto">
          <a:xfrm>
            <a:off x="762000" y="1600200"/>
            <a:ext cx="4771626" cy="3581400"/>
          </a:xfrm>
          <a:prstGeom prst="rect">
            <a:avLst/>
          </a:prstGeom>
          <a:noFill/>
          <a:ln w="57150">
            <a:solidFill>
              <a:schemeClr val="tx1"/>
            </a:solidFill>
          </a:ln>
        </p:spPr>
      </p:pic>
      <p:sp>
        <p:nvSpPr>
          <p:cNvPr id="6" name="Title 1"/>
          <p:cNvSpPr txBox="1">
            <a:spLocks/>
          </p:cNvSpPr>
          <p:nvPr/>
        </p:nvSpPr>
        <p:spPr>
          <a:xfrm>
            <a:off x="533400" y="5334000"/>
            <a:ext cx="8229600" cy="1173162"/>
          </a:xfrm>
          <a:prstGeom prst="rect">
            <a:avLst/>
          </a:prstGeom>
        </p:spPr>
        <p:txBody>
          <a:bodyPr vert="horz" lIns="91440" tIns="45720" rIns="91440" bIns="45720" rtlCol="0" anchor="ctr">
            <a:normAutofit fontScale="7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tx1"/>
                </a:solidFill>
                <a:effectLst/>
                <a:uLnTx/>
                <a:uFillTx/>
                <a:latin typeface="+mj-lt"/>
                <a:ea typeface="+mj-ea"/>
                <a:cs typeface="+mj-cs"/>
              </a:rPr>
              <a:t>The Mid-Atlantic colonies grew so</a:t>
            </a:r>
            <a:r>
              <a:rPr kumimoji="0" lang="en-US" sz="4000" b="0" i="0" u="none" strike="noStrike" kern="1200" cap="none" spc="0" normalizeH="0" noProof="0" dirty="0" smtClean="0">
                <a:ln>
                  <a:noFill/>
                </a:ln>
                <a:solidFill>
                  <a:schemeClr val="tx1"/>
                </a:solidFill>
                <a:effectLst/>
                <a:uLnTx/>
                <a:uFillTx/>
                <a:latin typeface="+mj-lt"/>
                <a:ea typeface="+mj-ea"/>
                <a:cs typeface="+mj-cs"/>
              </a:rPr>
              <a:t> much wheat that they were called “the breadbasket” colonies.</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44038" name="Picture 6" descr="http://www.supplierlist.com/photo_images/129616/Organic_Flour.jpg"/>
          <p:cNvPicPr>
            <a:picLocks noChangeAspect="1" noChangeArrowheads="1"/>
          </p:cNvPicPr>
          <p:nvPr/>
        </p:nvPicPr>
        <p:blipFill>
          <a:blip r:embed="rId3" cstate="print"/>
          <a:srcRect/>
          <a:stretch>
            <a:fillRect/>
          </a:stretch>
        </p:blipFill>
        <p:spPr bwMode="auto">
          <a:xfrm>
            <a:off x="6096000" y="1752600"/>
            <a:ext cx="2105025" cy="3181350"/>
          </a:xfrm>
          <a:prstGeom prst="rect">
            <a:avLst/>
          </a:prstGeom>
          <a:noFill/>
          <a:ln w="57150">
            <a:solidFill>
              <a:schemeClr val="tx1"/>
            </a:solidFill>
          </a:ln>
        </p:spPr>
      </p:pic>
      <p:pic>
        <p:nvPicPr>
          <p:cNvPr id="7" name="Picture 2" descr="C:\Users\kep17452\AppData\Local\Microsoft\Windows\Temporary Internet Files\Content.IE5\DPTL261O\MC900366924[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58200" y="6172200"/>
            <a:ext cx="453238" cy="53989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fontScale="90000"/>
          </a:bodyPr>
          <a:lstStyle/>
          <a:p>
            <a:r>
              <a:rPr lang="en-US" dirty="0" smtClean="0"/>
              <a:t>Farming and wheat processing was often done near rivers.</a:t>
            </a:r>
            <a:endParaRPr lang="en-US" dirty="0"/>
          </a:p>
        </p:txBody>
      </p:sp>
      <p:pic>
        <p:nvPicPr>
          <p:cNvPr id="54274" name="Picture 2" descr="http://truffulatuft.blogs.com/.a/6a00d8341de60553ef011571229618970b-800wi"/>
          <p:cNvPicPr>
            <a:picLocks noChangeAspect="1" noChangeArrowheads="1"/>
          </p:cNvPicPr>
          <p:nvPr/>
        </p:nvPicPr>
        <p:blipFill>
          <a:blip r:embed="rId3" cstate="print"/>
          <a:srcRect/>
          <a:stretch>
            <a:fillRect/>
          </a:stretch>
        </p:blipFill>
        <p:spPr bwMode="auto">
          <a:xfrm>
            <a:off x="4648200" y="3200400"/>
            <a:ext cx="4114800" cy="3086101"/>
          </a:xfrm>
          <a:prstGeom prst="rect">
            <a:avLst/>
          </a:prstGeom>
          <a:noFill/>
          <a:ln w="57150">
            <a:solidFill>
              <a:schemeClr val="tx1"/>
            </a:solidFill>
          </a:ln>
        </p:spPr>
      </p:pic>
      <p:pic>
        <p:nvPicPr>
          <p:cNvPr id="54276" name="Picture 4" descr="http://farm3.static.flickr.com/2788/4443009436_abe81d7a8f.jpg"/>
          <p:cNvPicPr>
            <a:picLocks noChangeAspect="1" noChangeArrowheads="1"/>
          </p:cNvPicPr>
          <p:nvPr/>
        </p:nvPicPr>
        <p:blipFill>
          <a:blip r:embed="rId4" cstate="print"/>
          <a:srcRect/>
          <a:stretch>
            <a:fillRect/>
          </a:stretch>
        </p:blipFill>
        <p:spPr bwMode="auto">
          <a:xfrm>
            <a:off x="457200" y="1828800"/>
            <a:ext cx="4267200" cy="2857500"/>
          </a:xfrm>
          <a:prstGeom prst="rect">
            <a:avLst/>
          </a:prstGeom>
          <a:noFill/>
          <a:ln w="57150">
            <a:solidFill>
              <a:schemeClr val="tx1"/>
            </a:solidFill>
          </a:ln>
        </p:spPr>
      </p:pic>
      <p:sp>
        <p:nvSpPr>
          <p:cNvPr id="3" name="TextBox 2"/>
          <p:cNvSpPr txBox="1"/>
          <p:nvPr/>
        </p:nvSpPr>
        <p:spPr>
          <a:xfrm>
            <a:off x="5486400" y="1981200"/>
            <a:ext cx="2133600" cy="646331"/>
          </a:xfrm>
          <a:prstGeom prst="rect">
            <a:avLst/>
          </a:prstGeom>
          <a:noFill/>
        </p:spPr>
        <p:txBody>
          <a:bodyPr wrap="square" rtlCol="0">
            <a:spAutoFit/>
          </a:bodyPr>
          <a:lstStyle/>
          <a:p>
            <a:pPr algn="ctr"/>
            <a:r>
              <a:rPr lang="en-US" sz="3600" dirty="0" smtClean="0"/>
              <a:t>Why?</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0" y="3151414"/>
            <a:ext cx="3657600" cy="1143000"/>
          </a:xfrm>
        </p:spPr>
        <p:txBody>
          <a:bodyPr>
            <a:normAutofit fontScale="90000"/>
          </a:bodyPr>
          <a:lstStyle/>
          <a:p>
            <a:r>
              <a:rPr lang="en-US" dirty="0" smtClean="0"/>
              <a:t>Farmers Lives </a:t>
            </a:r>
            <a:br>
              <a:rPr lang="en-US" dirty="0" smtClean="0"/>
            </a:br>
            <a:r>
              <a:rPr lang="en-US" dirty="0" smtClean="0"/>
              <a:t>in the </a:t>
            </a:r>
            <a:br>
              <a:rPr lang="en-US" dirty="0" smtClean="0"/>
            </a:br>
            <a:r>
              <a:rPr lang="en-US" dirty="0" smtClean="0"/>
              <a:t>Southern Colonies</a:t>
            </a:r>
            <a:endParaRPr lang="en-US" dirty="0"/>
          </a:p>
        </p:txBody>
      </p:sp>
      <p:pic>
        <p:nvPicPr>
          <p:cNvPr id="5" name="Picture 4" descr="image004.jpg"/>
          <p:cNvPicPr>
            <a:picLocks noChangeAspect="1"/>
          </p:cNvPicPr>
          <p:nvPr/>
        </p:nvPicPr>
        <p:blipFill>
          <a:blip r:embed="rId2" cstate="print"/>
          <a:stretch>
            <a:fillRect/>
          </a:stretch>
        </p:blipFill>
        <p:spPr>
          <a:xfrm>
            <a:off x="609600" y="685800"/>
            <a:ext cx="3990975" cy="5638800"/>
          </a:xfrm>
          <a:prstGeom prst="rect">
            <a:avLst/>
          </a:prstGeom>
        </p:spPr>
      </p:pic>
      <p:sp>
        <p:nvSpPr>
          <p:cNvPr id="6" name="Left Arrow 5"/>
          <p:cNvSpPr/>
          <p:nvPr/>
        </p:nvSpPr>
        <p:spPr>
          <a:xfrm>
            <a:off x="3657600" y="4038600"/>
            <a:ext cx="1099457" cy="555171"/>
          </a:xfrm>
          <a:prstGeom prst="leftArrow">
            <a:avLst/>
          </a:prstGeom>
          <a:solidFill>
            <a:srgbClr val="FF99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612582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Autofit/>
          </a:bodyPr>
          <a:lstStyle/>
          <a:p>
            <a:r>
              <a:rPr lang="en-US" sz="2800" b="1" dirty="0" smtClean="0"/>
              <a:t>Tobacco being harvested in the Virginia Colony. </a:t>
            </a:r>
            <a:r>
              <a:rPr lang="en-US" sz="1400" dirty="0" smtClean="0"/>
              <a:t/>
            </a:r>
            <a:br>
              <a:rPr lang="en-US" sz="1400" dirty="0" smtClean="0"/>
            </a:br>
            <a:r>
              <a:rPr lang="en-US" sz="1400" dirty="0" smtClean="0"/>
              <a:t>Source: Benson John </a:t>
            </a:r>
            <a:r>
              <a:rPr lang="en-US" sz="1400" dirty="0" err="1" smtClean="0"/>
              <a:t>Lossing</a:t>
            </a:r>
            <a:r>
              <a:rPr lang="en-US" sz="1400" dirty="0" smtClean="0"/>
              <a:t>, ed. </a:t>
            </a:r>
            <a:r>
              <a:rPr lang="en-US" sz="1400" i="1" dirty="0" smtClean="0"/>
              <a:t>Harper's Encyclopedia of United States History (vol. 10)</a:t>
            </a:r>
            <a:r>
              <a:rPr lang="en-US" sz="1400" dirty="0" smtClean="0"/>
              <a:t> (New York: Harper and Brothers, 1912)</a:t>
            </a:r>
            <a:endParaRPr lang="en-US" sz="1400" dirty="0"/>
          </a:p>
        </p:txBody>
      </p:sp>
      <p:pic>
        <p:nvPicPr>
          <p:cNvPr id="1026" name="Picture 2" descr="Tobacco Cultivation in Colonial Virginia"/>
          <p:cNvPicPr>
            <a:picLocks noChangeAspect="1" noChangeArrowheads="1"/>
          </p:cNvPicPr>
          <p:nvPr/>
        </p:nvPicPr>
        <p:blipFill>
          <a:blip r:embed="rId3" cstate="print"/>
          <a:srcRect/>
          <a:stretch>
            <a:fillRect/>
          </a:stretch>
        </p:blipFill>
        <p:spPr bwMode="auto">
          <a:xfrm>
            <a:off x="914400" y="1524000"/>
            <a:ext cx="7129318" cy="4705351"/>
          </a:xfrm>
          <a:prstGeom prst="rect">
            <a:avLst/>
          </a:prstGeom>
          <a:noFill/>
          <a:ln w="57150">
            <a:solidFill>
              <a:schemeClr val="tx1"/>
            </a:solidFill>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b="1" dirty="0" smtClean="0"/>
              <a:t>Life of George Washington--The Farmer  </a:t>
            </a:r>
            <a:r>
              <a:rPr lang="en-US" sz="2800" dirty="0" smtClean="0"/>
              <a:t/>
            </a:r>
            <a:br>
              <a:rPr lang="en-US" sz="2800" dirty="0" smtClean="0"/>
            </a:br>
            <a:r>
              <a:rPr lang="en-US" sz="2000" dirty="0" smtClean="0"/>
              <a:t>Painted by Stearns ; lith. by </a:t>
            </a:r>
            <a:r>
              <a:rPr lang="en-US" sz="2000" dirty="0" err="1" smtClean="0"/>
              <a:t>Régnier</a:t>
            </a:r>
            <a:r>
              <a:rPr lang="en-US" sz="2000" dirty="0" smtClean="0"/>
              <a:t>, imp. </a:t>
            </a:r>
            <a:r>
              <a:rPr lang="en-US" sz="2000" dirty="0" err="1" smtClean="0"/>
              <a:t>Lemercier</a:t>
            </a:r>
            <a:r>
              <a:rPr lang="en-US" sz="2000" dirty="0" smtClean="0"/>
              <a:t>, Paris</a:t>
            </a:r>
            <a:r>
              <a:rPr lang="en-US" sz="2400" dirty="0" smtClean="0"/>
              <a:t>. C 1853</a:t>
            </a:r>
            <a:endParaRPr lang="en-US" sz="3200" dirty="0"/>
          </a:p>
        </p:txBody>
      </p:sp>
      <p:pic>
        <p:nvPicPr>
          <p:cNvPr id="40961" name="Picture 1"/>
          <p:cNvPicPr>
            <a:picLocks noChangeAspect="1" noChangeArrowheads="1"/>
          </p:cNvPicPr>
          <p:nvPr/>
        </p:nvPicPr>
        <p:blipFill>
          <a:blip r:embed="rId2" cstate="print"/>
          <a:srcRect/>
          <a:stretch>
            <a:fillRect/>
          </a:stretch>
        </p:blipFill>
        <p:spPr bwMode="auto">
          <a:xfrm>
            <a:off x="1676400" y="1447800"/>
            <a:ext cx="5778069" cy="4657725"/>
          </a:xfrm>
          <a:prstGeom prst="rect">
            <a:avLst/>
          </a:prstGeom>
          <a:noFill/>
          <a:ln w="38100">
            <a:solidFill>
              <a:schemeClr val="tx1"/>
            </a:solid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South Carolina Rice Plantation</a:t>
            </a:r>
            <a:endParaRPr lang="en-US" dirty="0"/>
          </a:p>
        </p:txBody>
      </p:sp>
      <p:pic>
        <p:nvPicPr>
          <p:cNvPr id="38914" name="Picture 2" descr="http://georgiainfo.galileo.usg.edu/tdgh-jan/Rice%20Plantation.jpg"/>
          <p:cNvPicPr>
            <a:picLocks noChangeAspect="1" noChangeArrowheads="1"/>
          </p:cNvPicPr>
          <p:nvPr/>
        </p:nvPicPr>
        <p:blipFill>
          <a:blip r:embed="rId3" cstate="print"/>
          <a:srcRect/>
          <a:stretch>
            <a:fillRect/>
          </a:stretch>
        </p:blipFill>
        <p:spPr bwMode="auto">
          <a:xfrm>
            <a:off x="1676400" y="1600200"/>
            <a:ext cx="5825447" cy="4114800"/>
          </a:xfrm>
          <a:prstGeom prst="rect">
            <a:avLst/>
          </a:prstGeom>
          <a:noFill/>
          <a:ln w="57150">
            <a:solidFill>
              <a:schemeClr val="tx1"/>
            </a:solidFill>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4114800" cy="1143000"/>
          </a:xfrm>
        </p:spPr>
        <p:txBody>
          <a:bodyPr>
            <a:normAutofit fontScale="90000"/>
          </a:bodyPr>
          <a:lstStyle/>
          <a:p>
            <a:r>
              <a:rPr lang="en-US" dirty="0" smtClean="0"/>
              <a:t>Small Southern Farms</a:t>
            </a:r>
            <a:endParaRPr lang="en-US" dirty="0"/>
          </a:p>
        </p:txBody>
      </p:sp>
      <p:sp>
        <p:nvSpPr>
          <p:cNvPr id="4" name="Title 1"/>
          <p:cNvSpPr txBox="1">
            <a:spLocks/>
          </p:cNvSpPr>
          <p:nvPr/>
        </p:nvSpPr>
        <p:spPr>
          <a:xfrm>
            <a:off x="4724400" y="274320"/>
            <a:ext cx="4114800" cy="11430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Large Southern Plantations</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55298" name="Picture 2" descr="http://mycapitalgardensusa.co.uk/national-parks/images/piscataway/img1.jpg"/>
          <p:cNvPicPr>
            <a:picLocks noChangeAspect="1" noChangeArrowheads="1"/>
          </p:cNvPicPr>
          <p:nvPr/>
        </p:nvPicPr>
        <p:blipFill>
          <a:blip r:embed="rId3" cstate="print"/>
          <a:srcRect/>
          <a:stretch>
            <a:fillRect/>
          </a:stretch>
        </p:blipFill>
        <p:spPr bwMode="auto">
          <a:xfrm>
            <a:off x="990600" y="1600200"/>
            <a:ext cx="3124200" cy="4700373"/>
          </a:xfrm>
          <a:prstGeom prst="rect">
            <a:avLst/>
          </a:prstGeom>
          <a:noFill/>
          <a:ln w="38100">
            <a:solidFill>
              <a:schemeClr val="tx1"/>
            </a:solidFill>
          </a:ln>
        </p:spPr>
      </p:pic>
      <p:pic>
        <p:nvPicPr>
          <p:cNvPr id="55300" name="Picture 4" descr="http://www.orgsites.com/va/torch/Torch_3.jpg"/>
          <p:cNvPicPr>
            <a:picLocks noChangeAspect="1" noChangeArrowheads="1"/>
          </p:cNvPicPr>
          <p:nvPr/>
        </p:nvPicPr>
        <p:blipFill>
          <a:blip r:embed="rId4" cstate="print"/>
          <a:srcRect/>
          <a:stretch>
            <a:fillRect/>
          </a:stretch>
        </p:blipFill>
        <p:spPr bwMode="auto">
          <a:xfrm>
            <a:off x="4937828" y="1572987"/>
            <a:ext cx="3687943" cy="4038600"/>
          </a:xfrm>
          <a:prstGeom prst="rect">
            <a:avLst/>
          </a:prstGeom>
          <a:noFill/>
          <a:ln w="28575">
            <a:solidFill>
              <a:schemeClr val="tx1"/>
            </a:solidFill>
          </a:ln>
        </p:spPr>
      </p:pic>
      <p:sp>
        <p:nvSpPr>
          <p:cNvPr id="3" name="TextBox 2"/>
          <p:cNvSpPr txBox="1"/>
          <p:nvPr/>
        </p:nvSpPr>
        <p:spPr>
          <a:xfrm>
            <a:off x="4724400" y="5791200"/>
            <a:ext cx="4114800" cy="430887"/>
          </a:xfrm>
          <a:prstGeom prst="rect">
            <a:avLst/>
          </a:prstGeom>
          <a:noFill/>
        </p:spPr>
        <p:txBody>
          <a:bodyPr wrap="square" rtlCol="0">
            <a:spAutoFit/>
          </a:bodyPr>
          <a:lstStyle/>
          <a:p>
            <a:pPr algn="ctr"/>
            <a:r>
              <a:rPr lang="en-US" sz="2200" dirty="0" smtClean="0"/>
              <a:t>A plantation is a very large farm.</a:t>
            </a:r>
            <a:endParaRPr lang="en-US" sz="22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b="1" dirty="0" smtClean="0"/>
              <a:t>Rice</a:t>
            </a:r>
            <a:r>
              <a:rPr lang="en-US" sz="3600" dirty="0" smtClean="0"/>
              <a:t/>
            </a:r>
            <a:br>
              <a:rPr lang="en-US" sz="3600" dirty="0" smtClean="0"/>
            </a:br>
            <a:r>
              <a:rPr lang="en-US" sz="3600" dirty="0" smtClean="0"/>
              <a:t>A common crop in the Southern Colonies</a:t>
            </a:r>
            <a:endParaRPr lang="en-US" sz="3600" dirty="0"/>
          </a:p>
        </p:txBody>
      </p:sp>
      <p:pic>
        <p:nvPicPr>
          <p:cNvPr id="39938" name="Picture 2" descr="http://www.agricorner.com/wp-content/uploads/2010/10/rice-plant.jpg"/>
          <p:cNvPicPr>
            <a:picLocks noChangeAspect="1" noChangeArrowheads="1"/>
          </p:cNvPicPr>
          <p:nvPr/>
        </p:nvPicPr>
        <p:blipFill>
          <a:blip r:embed="rId2" cstate="print"/>
          <a:srcRect/>
          <a:stretch>
            <a:fillRect/>
          </a:stretch>
        </p:blipFill>
        <p:spPr bwMode="auto">
          <a:xfrm>
            <a:off x="2209800" y="1981200"/>
            <a:ext cx="4724400" cy="3498730"/>
          </a:xfrm>
          <a:prstGeom prst="rect">
            <a:avLst/>
          </a:prstGeom>
          <a:noFill/>
          <a:ln w="38100">
            <a:solidFill>
              <a:schemeClr val="tx1"/>
            </a:solidFill>
          </a:ln>
        </p:spPr>
      </p:pic>
      <p:pic>
        <p:nvPicPr>
          <p:cNvPr id="4" name="Picture 2" descr="C:\Users\kep17452\AppData\Local\Microsoft\Windows\Temporary Internet Files\Content.IE5\DPTL261O\MC90036692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58200" y="6172200"/>
            <a:ext cx="453238" cy="53989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8" name="Picture 4" descr="http://thesocietypages.org/socimages/files/blogger2wp/world-map.gif"/>
          <p:cNvPicPr>
            <a:picLocks noChangeAspect="1" noChangeArrowheads="1"/>
          </p:cNvPicPr>
          <p:nvPr/>
        </p:nvPicPr>
        <p:blipFill>
          <a:blip r:embed="rId2" cstate="print"/>
          <a:srcRect/>
          <a:stretch>
            <a:fillRect/>
          </a:stretch>
        </p:blipFill>
        <p:spPr bwMode="auto">
          <a:xfrm>
            <a:off x="0" y="685800"/>
            <a:ext cx="9144000" cy="5458408"/>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Indigo Plant</a:t>
            </a:r>
            <a:endParaRPr lang="en-US" dirty="0"/>
          </a:p>
        </p:txBody>
      </p:sp>
      <p:pic>
        <p:nvPicPr>
          <p:cNvPr id="45058" name="Picture 2" descr="http://www.learnnc.org/lp/media/uploads/2008/03/indigofera.jpg"/>
          <p:cNvPicPr>
            <a:picLocks noChangeAspect="1" noChangeArrowheads="1"/>
          </p:cNvPicPr>
          <p:nvPr/>
        </p:nvPicPr>
        <p:blipFill>
          <a:blip r:embed="rId3" cstate="print"/>
          <a:srcRect/>
          <a:stretch>
            <a:fillRect/>
          </a:stretch>
        </p:blipFill>
        <p:spPr bwMode="auto">
          <a:xfrm>
            <a:off x="1981200" y="1676400"/>
            <a:ext cx="5076825" cy="3810325"/>
          </a:xfrm>
          <a:prstGeom prst="rect">
            <a:avLst/>
          </a:prstGeom>
          <a:noFill/>
          <a:ln w="38100">
            <a:solidFill>
              <a:schemeClr val="tx1"/>
            </a:solidFill>
          </a:ln>
        </p:spPr>
      </p:pic>
      <p:pic>
        <p:nvPicPr>
          <p:cNvPr id="4" name="Picture 2" descr="C:\Users\kep17452\AppData\Local\Microsoft\Windows\Temporary Internet Files\Content.IE5\DPTL261O\MC900366924[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58200" y="6172200"/>
            <a:ext cx="453238" cy="53989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Fabric Dyed with Indigo</a:t>
            </a:r>
            <a:endParaRPr lang="en-US" dirty="0"/>
          </a:p>
        </p:txBody>
      </p:sp>
      <p:pic>
        <p:nvPicPr>
          <p:cNvPr id="46082" name="Picture 2" descr="http://www.learnnc.org/lp/media/uploads/2008/04/indigo_fabric1.jpg"/>
          <p:cNvPicPr>
            <a:picLocks noChangeAspect="1" noChangeArrowheads="1"/>
          </p:cNvPicPr>
          <p:nvPr/>
        </p:nvPicPr>
        <p:blipFill>
          <a:blip r:embed="rId2" cstate="print"/>
          <a:srcRect/>
          <a:stretch>
            <a:fillRect/>
          </a:stretch>
        </p:blipFill>
        <p:spPr bwMode="auto">
          <a:xfrm>
            <a:off x="2057400" y="1981200"/>
            <a:ext cx="4771626" cy="3581400"/>
          </a:xfrm>
          <a:prstGeom prst="rect">
            <a:avLst/>
          </a:prstGeom>
          <a:noFill/>
          <a:ln w="57150">
            <a:solidFill>
              <a:schemeClr val="tx1"/>
            </a:solid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agriculture?</a:t>
            </a:r>
            <a:endParaRPr lang="en-US" dirty="0"/>
          </a:p>
        </p:txBody>
      </p:sp>
      <p:sp>
        <p:nvSpPr>
          <p:cNvPr id="3" name="Content Placeholder 2"/>
          <p:cNvSpPr>
            <a:spLocks noGrp="1"/>
          </p:cNvSpPr>
          <p:nvPr>
            <p:ph idx="1"/>
          </p:nvPr>
        </p:nvSpPr>
        <p:spPr/>
        <p:txBody>
          <a:bodyPr/>
          <a:lstStyle/>
          <a:p>
            <a:r>
              <a:rPr lang="en-US" dirty="0" smtClean="0"/>
              <a:t>Farming</a:t>
            </a:r>
          </a:p>
          <a:p>
            <a:r>
              <a:rPr lang="en-US" dirty="0" smtClean="0"/>
              <a:t>Growing crops and raising animals</a:t>
            </a:r>
            <a:endParaRPr lang="en-US" dirty="0"/>
          </a:p>
        </p:txBody>
      </p:sp>
      <p:pic>
        <p:nvPicPr>
          <p:cNvPr id="1026" name="Picture 2" descr="http://www.novatel.com/assets/Web-Phase-2-2012/Industry-Pages/Agricultur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599" y="2819400"/>
            <a:ext cx="5895975" cy="227702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one_org_international.s3.amazonaws.com/africa/wp-content/uploads/2014/04/Growing_Sweet_Potatoes_in_Tanzania.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4022677"/>
            <a:ext cx="3652025" cy="24346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8692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28"/>
                                        </p:tgtEl>
                                        <p:attrNameLst>
                                          <p:attrName>style.visibility</p:attrName>
                                        </p:attrNameLst>
                                      </p:cBhvr>
                                      <p:to>
                                        <p:strVal val="visible"/>
                                      </p:to>
                                    </p:set>
                                    <p:animEffect transition="in" filter="fade">
                                      <p:cBhvr>
                                        <p:cTn id="17" dur="500"/>
                                        <p:tgtEl>
                                          <p:spTgt spid="1028"/>
                                        </p:tgtEl>
                                      </p:cBhvr>
                                    </p:animEffect>
                                  </p:childTnLst>
                                </p:cTn>
                              </p:par>
                              <p:par>
                                <p:cTn id="18" presetID="10" presetClass="entr" presetSubtype="0" fill="hold" nodeType="withEffect">
                                  <p:stCondLst>
                                    <p:cond delay="0"/>
                                  </p:stCondLst>
                                  <p:childTnLst>
                                    <p:set>
                                      <p:cBhvr>
                                        <p:cTn id="19" dur="1" fill="hold">
                                          <p:stCondLst>
                                            <p:cond delay="0"/>
                                          </p:stCondLst>
                                        </p:cTn>
                                        <p:tgtEl>
                                          <p:spTgt spid="1026"/>
                                        </p:tgtEl>
                                        <p:attrNameLst>
                                          <p:attrName>style.visibility</p:attrName>
                                        </p:attrNameLst>
                                      </p:cBhvr>
                                      <p:to>
                                        <p:strVal val="visible"/>
                                      </p:to>
                                    </p:set>
                                    <p:animEffect transition="in" filter="fade">
                                      <p:cBhvr>
                                        <p:cTn id="20"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81600" y="1774371"/>
            <a:ext cx="3657600" cy="1143000"/>
          </a:xfrm>
        </p:spPr>
        <p:txBody>
          <a:bodyPr>
            <a:normAutofit fontScale="90000"/>
          </a:bodyPr>
          <a:lstStyle/>
          <a:p>
            <a:r>
              <a:rPr lang="en-US" dirty="0" smtClean="0"/>
              <a:t>Farmers Lives </a:t>
            </a:r>
            <a:br>
              <a:rPr lang="en-US" dirty="0" smtClean="0"/>
            </a:br>
            <a:r>
              <a:rPr lang="en-US" dirty="0" smtClean="0"/>
              <a:t>in the </a:t>
            </a:r>
            <a:br>
              <a:rPr lang="en-US" dirty="0" smtClean="0"/>
            </a:br>
            <a:r>
              <a:rPr lang="en-US" dirty="0" smtClean="0"/>
              <a:t>New England Colonies</a:t>
            </a:r>
            <a:endParaRPr lang="en-US" dirty="0"/>
          </a:p>
        </p:txBody>
      </p:sp>
      <p:grpSp>
        <p:nvGrpSpPr>
          <p:cNvPr id="7" name="Group 6"/>
          <p:cNvGrpSpPr/>
          <p:nvPr/>
        </p:nvGrpSpPr>
        <p:grpSpPr>
          <a:xfrm>
            <a:off x="609600" y="685800"/>
            <a:ext cx="4419600" cy="5638800"/>
            <a:chOff x="4114800" y="609600"/>
            <a:chExt cx="4419600" cy="5638800"/>
          </a:xfrm>
        </p:grpSpPr>
        <p:pic>
          <p:nvPicPr>
            <p:cNvPr id="5" name="Picture 4" descr="image004.jpg"/>
            <p:cNvPicPr>
              <a:picLocks noChangeAspect="1"/>
            </p:cNvPicPr>
            <p:nvPr/>
          </p:nvPicPr>
          <p:blipFill>
            <a:blip r:embed="rId2" cstate="print"/>
            <a:stretch>
              <a:fillRect/>
            </a:stretch>
          </p:blipFill>
          <p:spPr>
            <a:xfrm>
              <a:off x="4114800" y="609600"/>
              <a:ext cx="3990975" cy="5638800"/>
            </a:xfrm>
            <a:prstGeom prst="rect">
              <a:avLst/>
            </a:prstGeom>
          </p:spPr>
        </p:pic>
        <p:sp>
          <p:nvSpPr>
            <p:cNvPr id="6" name="Left Arrow 5"/>
            <p:cNvSpPr/>
            <p:nvPr/>
          </p:nvSpPr>
          <p:spPr>
            <a:xfrm>
              <a:off x="7620000" y="1676400"/>
              <a:ext cx="914400" cy="457200"/>
            </a:xfrm>
            <a:prstGeom prst="leftArrow">
              <a:avLst/>
            </a:prstGeom>
            <a:solidFill>
              <a:srgbClr val="66FF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2567842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62000"/>
          </a:xfrm>
        </p:spPr>
        <p:txBody>
          <a:bodyPr>
            <a:noAutofit/>
          </a:bodyPr>
          <a:lstStyle/>
          <a:p>
            <a:r>
              <a:rPr lang="en-US" sz="2000" dirty="0" smtClean="0"/>
              <a:t/>
            </a:r>
            <a:br>
              <a:rPr lang="en-US" sz="2000" dirty="0" smtClean="0"/>
            </a:br>
            <a:r>
              <a:rPr lang="en-US" sz="1400" dirty="0" smtClean="0"/>
              <a:t>From: McCabe, James D. </a:t>
            </a:r>
            <a:r>
              <a:rPr lang="en-US" sz="1400" i="1" dirty="0" smtClean="0"/>
              <a:t>The Pictorial History of the United States</a:t>
            </a:r>
            <a:r>
              <a:rPr lang="en-US" sz="1400" dirty="0" smtClean="0"/>
              <a:t>. Philadelphia: The National Publishing Company, 1877.</a:t>
            </a:r>
            <a:endParaRPr lang="en-US" sz="2000" dirty="0"/>
          </a:p>
        </p:txBody>
      </p:sp>
      <p:pic>
        <p:nvPicPr>
          <p:cNvPr id="43010" name="Picture 2" descr="Colonial New York: First New York Settlement"/>
          <p:cNvPicPr>
            <a:picLocks noChangeAspect="1" noChangeArrowheads="1"/>
          </p:cNvPicPr>
          <p:nvPr/>
        </p:nvPicPr>
        <p:blipFill>
          <a:blip r:embed="rId3" cstate="print"/>
          <a:srcRect/>
          <a:stretch>
            <a:fillRect/>
          </a:stretch>
        </p:blipFill>
        <p:spPr bwMode="auto">
          <a:xfrm>
            <a:off x="2133600" y="838200"/>
            <a:ext cx="4791075" cy="5715000"/>
          </a:xfrm>
          <a:prstGeom prst="rect">
            <a:avLst/>
          </a:prstGeom>
          <a:noFill/>
          <a:ln w="38100">
            <a:solidFill>
              <a:schemeClr val="tx1"/>
            </a:solid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534400" cy="1143000"/>
          </a:xfrm>
        </p:spPr>
        <p:txBody>
          <a:bodyPr>
            <a:noAutofit/>
          </a:bodyPr>
          <a:lstStyle/>
          <a:p>
            <a:r>
              <a:rPr lang="en-US" sz="2000" b="1" dirty="0" smtClean="0"/>
              <a:t>Postcard showing Plymouth, Massachusetts in 1622, with buildings identified.</a:t>
            </a:r>
            <a:br>
              <a:rPr lang="en-US" sz="2000" b="1" dirty="0" smtClean="0"/>
            </a:br>
            <a:r>
              <a:rPr lang="en-US" sz="2000" dirty="0" smtClean="0"/>
              <a:t>W.L. Williams, c 1901</a:t>
            </a:r>
            <a:r>
              <a:rPr lang="en-US" sz="2000" b="1" dirty="0" smtClean="0"/>
              <a:t> </a:t>
            </a:r>
            <a:endParaRPr lang="en-US" sz="2000" b="1" dirty="0"/>
          </a:p>
        </p:txBody>
      </p:sp>
      <p:pic>
        <p:nvPicPr>
          <p:cNvPr id="41985" name="Picture 1"/>
          <p:cNvPicPr>
            <a:picLocks noChangeAspect="1" noChangeArrowheads="1"/>
          </p:cNvPicPr>
          <p:nvPr/>
        </p:nvPicPr>
        <p:blipFill>
          <a:blip r:embed="rId3" cstate="print"/>
          <a:srcRect/>
          <a:stretch>
            <a:fillRect/>
          </a:stretch>
        </p:blipFill>
        <p:spPr bwMode="auto">
          <a:xfrm>
            <a:off x="1066800" y="1600200"/>
            <a:ext cx="7007701" cy="4507800"/>
          </a:xfrm>
          <a:prstGeom prst="rect">
            <a:avLst/>
          </a:prstGeom>
          <a:noFill/>
          <a:ln w="57150">
            <a:solidFill>
              <a:schemeClr val="tx1"/>
            </a:solid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Rock Walls in New England</a:t>
            </a:r>
            <a:endParaRPr lang="en-US" dirty="0"/>
          </a:p>
        </p:txBody>
      </p:sp>
      <p:pic>
        <p:nvPicPr>
          <p:cNvPr id="48130" name="Picture 2" descr="http://www.ablogabouthistory.com/wp-content/uploads/2009/05/wall.jpg"/>
          <p:cNvPicPr>
            <a:picLocks noChangeAspect="1" noChangeArrowheads="1"/>
          </p:cNvPicPr>
          <p:nvPr/>
        </p:nvPicPr>
        <p:blipFill>
          <a:blip r:embed="rId3" cstate="print"/>
          <a:srcRect/>
          <a:stretch>
            <a:fillRect/>
          </a:stretch>
        </p:blipFill>
        <p:spPr bwMode="auto">
          <a:xfrm>
            <a:off x="1066800" y="1600200"/>
            <a:ext cx="7131485" cy="4648200"/>
          </a:xfrm>
          <a:prstGeom prst="rect">
            <a:avLst/>
          </a:prstGeom>
          <a:noFill/>
          <a:ln w="57150">
            <a:solidFill>
              <a:schemeClr val="tx1"/>
            </a:solidFill>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Cold winters made farming hard in the New England colonies.</a:t>
            </a:r>
            <a:endParaRPr lang="en-US" dirty="0"/>
          </a:p>
        </p:txBody>
      </p:sp>
      <p:pic>
        <p:nvPicPr>
          <p:cNvPr id="53250" name="Picture 2" descr="http://3.bp.blogspot.com/_CvDCiEFbNy8/TRv8qGeF6dI/AAAAAAAAfk0/p1XmLcnKFzA/s1600/George%2BHenry%2BDurrie%2B%2528American%2Bartist%252C%2B1820%25E2%2580%25931863%2529%2BNew%2BEngland%2BWinter%2BScene%2B1858.jpg"/>
          <p:cNvPicPr>
            <a:picLocks noChangeAspect="1" noChangeArrowheads="1"/>
          </p:cNvPicPr>
          <p:nvPr/>
        </p:nvPicPr>
        <p:blipFill>
          <a:blip r:embed="rId2" cstate="print"/>
          <a:srcRect/>
          <a:stretch>
            <a:fillRect/>
          </a:stretch>
        </p:blipFill>
        <p:spPr bwMode="auto">
          <a:xfrm>
            <a:off x="1752600" y="1828800"/>
            <a:ext cx="5638341" cy="4191000"/>
          </a:xfrm>
          <a:prstGeom prst="rect">
            <a:avLst/>
          </a:prstGeom>
          <a:noFill/>
          <a:ln w="57150">
            <a:solidFill>
              <a:schemeClr val="tx1"/>
            </a:solid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5300" b="1" dirty="0" smtClean="0"/>
              <a:t>Corn</a:t>
            </a:r>
            <a:r>
              <a:rPr lang="en-US" dirty="0" smtClean="0"/>
              <a:t/>
            </a:r>
            <a:br>
              <a:rPr lang="en-US" dirty="0" smtClean="0"/>
            </a:br>
            <a:r>
              <a:rPr lang="en-US" sz="4000" dirty="0" smtClean="0"/>
              <a:t>Common Crop in the New England Colony</a:t>
            </a:r>
            <a:endParaRPr lang="en-US" dirty="0"/>
          </a:p>
        </p:txBody>
      </p:sp>
      <p:pic>
        <p:nvPicPr>
          <p:cNvPr id="47106" name="Picture 2" descr="http://upload.wikimedia.org/wikipedia/commons/2/2b/Indian_Corn_Maize_Zea_mays_3008px.jpg"/>
          <p:cNvPicPr>
            <a:picLocks noChangeAspect="1" noChangeArrowheads="1"/>
          </p:cNvPicPr>
          <p:nvPr/>
        </p:nvPicPr>
        <p:blipFill>
          <a:blip r:embed="rId3" cstate="print"/>
          <a:srcRect/>
          <a:stretch>
            <a:fillRect/>
          </a:stretch>
        </p:blipFill>
        <p:spPr bwMode="auto">
          <a:xfrm>
            <a:off x="1905000" y="1905000"/>
            <a:ext cx="5287305" cy="3505200"/>
          </a:xfrm>
          <a:prstGeom prst="rect">
            <a:avLst/>
          </a:prstGeom>
          <a:noFill/>
          <a:ln w="57150">
            <a:solidFill>
              <a:schemeClr val="tx1"/>
            </a:solidFill>
          </a:ln>
        </p:spPr>
      </p:pic>
      <p:pic>
        <p:nvPicPr>
          <p:cNvPr id="2050" name="Picture 2" descr="C:\Users\kep17452\AppData\Local\Microsoft\Windows\Temporary Internet Files\Content.IE5\DPTL261O\MC900366924[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58200" y="6172200"/>
            <a:ext cx="453238" cy="53989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iRespondGraph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iRespondQuestion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381</TotalTime>
  <Words>808</Words>
  <Application>Microsoft Office PowerPoint</Application>
  <PresentationFormat>On-screen Show (4:3)</PresentationFormat>
  <Paragraphs>57</Paragraphs>
  <Slides>21</Slides>
  <Notes>11</Notes>
  <HiddenSlides>0</HiddenSlides>
  <MMClips>0</MMClips>
  <ScaleCrop>false</ScaleCrop>
  <HeadingPairs>
    <vt:vector size="4" baseType="variant">
      <vt:variant>
        <vt:lpstr>Theme</vt:lpstr>
      </vt:variant>
      <vt:variant>
        <vt:i4>3</vt:i4>
      </vt:variant>
      <vt:variant>
        <vt:lpstr>Slide Titles</vt:lpstr>
      </vt:variant>
      <vt:variant>
        <vt:i4>21</vt:i4>
      </vt:variant>
    </vt:vector>
  </HeadingPairs>
  <TitlesOfParts>
    <vt:vector size="24" baseType="lpstr">
      <vt:lpstr>Office Theme</vt:lpstr>
      <vt:lpstr>iRespondGraphMaster</vt:lpstr>
      <vt:lpstr>iRespondQuestionMaster</vt:lpstr>
      <vt:lpstr>PowerPoint Presentation</vt:lpstr>
      <vt:lpstr>PowerPoint Presentation</vt:lpstr>
      <vt:lpstr>What is agriculture?</vt:lpstr>
      <vt:lpstr>Farmers Lives  in the  New England Colonies</vt:lpstr>
      <vt:lpstr> From: McCabe, James D. The Pictorial History of the United States. Philadelphia: The National Publishing Company, 1877.</vt:lpstr>
      <vt:lpstr>Postcard showing Plymouth, Massachusetts in 1622, with buildings identified. W.L. Williams, c 1901 </vt:lpstr>
      <vt:lpstr>Rock Walls in New England</vt:lpstr>
      <vt:lpstr>Cold winters made farming hard in the New England colonies.</vt:lpstr>
      <vt:lpstr>Corn Common Crop in the New England Colony</vt:lpstr>
      <vt:lpstr>Farmers Lives  in the  Middle Colonies</vt:lpstr>
      <vt:lpstr>This painting, entitled "The Residence of David Twining, 1787," depicts a farm in Bucks County, Pa. (Oil (1845-48) by Edward Hicks. Abby Aldrich Rockefeller Folk Art Collection, Colonial Williamsburg.)</vt:lpstr>
      <vt:lpstr>Wheat Common Crop in the Mid-Atlantic Colonies</vt:lpstr>
      <vt:lpstr>Farming and wheat processing was often done near rivers.</vt:lpstr>
      <vt:lpstr>Farmers Lives  in the  Southern Colonies</vt:lpstr>
      <vt:lpstr>Tobacco being harvested in the Virginia Colony.  Source: Benson John Lossing, ed. Harper's Encyclopedia of United States History (vol. 10) (New York: Harper and Brothers, 1912)</vt:lpstr>
      <vt:lpstr>Life of George Washington--The Farmer   Painted by Stearns ; lith. by Régnier, imp. Lemercier, Paris. C 1853</vt:lpstr>
      <vt:lpstr>South Carolina Rice Plantation</vt:lpstr>
      <vt:lpstr>Small Southern Farms</vt:lpstr>
      <vt:lpstr>Rice A common crop in the Southern Colonies</vt:lpstr>
      <vt:lpstr>Indigo Plant</vt:lpstr>
      <vt:lpstr>Fabric Dyed with Indigo</vt:lpstr>
    </vt:vector>
  </TitlesOfParts>
  <Company>Cobb County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Farmers, along with other elements of society, suffered from the economic decline that ensued right after the United States won its independence. This painting, entitled "The Residence of David Twining, 1787," depicts a farm in Bucks County, Pa. (Oil (1845-48) by Edward Hicks. Abby Aldrich Rockefeller Folk Art Collection, Colonial Williamsburg.)</dc:title>
  <dc:creator>install</dc:creator>
  <cp:lastModifiedBy>Elizabeth Kennedy</cp:lastModifiedBy>
  <cp:revision>63</cp:revision>
  <dcterms:created xsi:type="dcterms:W3CDTF">2011-01-27T01:43:23Z</dcterms:created>
  <dcterms:modified xsi:type="dcterms:W3CDTF">2014-10-10T17:44:20Z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howTimer">
    <vt:bool>true</vt:bool>
  </property>
  <property fmtid="{D5CDD505-2E9C-101B-9397-08002B2CF9AE}" pid="3" name="ShowPercent">
    <vt:bool>true</vt:bool>
  </property>
  <property fmtid="{D5CDD505-2E9C-101B-9397-08002B2CF9AE}" pid="4" name="KeepGraph">
    <vt:bool>false</vt:bool>
  </property>
  <property fmtid="{D5CDD505-2E9C-101B-9397-08002B2CF9AE}" pid="5" name="AutoReflect">
    <vt:bool>false</vt:bool>
  </property>
</Properties>
</file>